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1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10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2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3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4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5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6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7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8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f095e437-5e97-49c0-884c-2e52797ed4b2 · slide 9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B08D57"/>
                </a:solidFill>
                <a:latin typeface="Calibri" pitchFamily="34" charset="0"/>
                <a:ea typeface="Calibri" pitchFamily="34" charset="-122"/>
                <a:cs typeface="Calibri" pitchFamily="34" charset="-120"/>
              </a:rPr>
              <a:t>RESEARCH  ·  YOUCONIC</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Do people actually want to own their personal graph, or is taste just another feature?</a:t>
            </a:r>
            <a:endParaRPr lang="en-US" sz="3400" dirty="0"/>
          </a:p>
        </p:txBody>
      </p:sp>
      <p:sp>
        <p:nvSpPr>
          <p:cNvPr id="4" name="Shape 2"/>
          <p:cNvSpPr/>
          <p:nvPr/>
        </p:nvSpPr>
        <p:spPr>
          <a:xfrm>
            <a:off x="548640" y="3749040"/>
            <a:ext cx="11064240" cy="1600200"/>
          </a:xfrm>
          <a:prstGeom prst="rect">
            <a:avLst/>
          </a:prstGeom>
          <a:solidFill>
            <a:srgbClr val="1F2F46"/>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B08D57"/>
                </a:solidFill>
                <a:latin typeface="Calibri" pitchFamily="34" charset="0"/>
                <a:ea typeface="Calibri" pitchFamily="34" charset="-122"/>
                <a:cs typeface="Calibri" pitchFamily="34" charset="-120"/>
              </a:rPr>
              <a:t>THE ANSWER
</a:t>
            </a:r>
            <a:endParaRPr lang="en-US" sz="1000" dirty="0"/>
          </a:p>
          <a:p>
            <a:pPr indent="0" marL="0">
              <a:buNone/>
            </a:pPr>
            <a:r>
              <a:rPr lang="en-US" sz="1500" dirty="0">
                <a:solidFill>
                  <a:srgbClr val="FFFFFF"/>
                </a:solidFill>
                <a:latin typeface="Calibri" pitchFamily="34" charset="0"/>
                <a:ea typeface="Calibri" pitchFamily="34" charset="-122"/>
                <a:cs typeface="Calibri" pitchFamily="34" charset="-120"/>
              </a:rPr>
              <a:t>Run a 6-week taste-led onboarding sprint. Ship a 3-step taste profiler that maps 50 personal nodes in under 2 minutes. Measure graph density at day 7 and willingness to pay at day 30. If density &gt; 30% and WTP &gt; 20%, double down on the graph; if not, pivot to a lightweight second-brain utility.</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Holt · 16 Aug 2026</a:t>
            </a:r>
            <a:endParaRPr lang="en-US" sz="1000" dirty="0"/>
          </a:p>
        </p:txBody>
      </p:sp>
      <p:sp>
        <p:nvSpPr>
          <p:cNvPr id="7" name="Shape 5"/>
          <p:cNvSpPr/>
          <p:nvPr/>
        </p:nvSpPr>
        <p:spPr>
          <a:xfrm>
            <a:off x="548640" y="5989320"/>
            <a:ext cx="310896" cy="310896"/>
          </a:xfrm>
          <a:prstGeom prst="ellipse">
            <a:avLst/>
          </a:prstGeom>
          <a:solidFill>
            <a:srgbClr val="B08D57"/>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Provenance</a:t>
            </a:r>
            <a:endParaRPr lang="en-US" sz="28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Seat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Holt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Agent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AGT-MKT-STRATEGIST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llm4:mistral-large-latest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Grounded in engine data</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Doctrine violations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Beliefs / rules / law proxies used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7 / 10 / 25</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Ontology cell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B2C x CAT-TELCOTECH x SUBSCRIPTION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Output truncated by the 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false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Sections not shown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none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Run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f095e437-5e97-49c0-884c-2e52797ed4b2 · succeeded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B08D57"/>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10</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recommendation</a:t>
            </a:r>
            <a:endParaRPr lang="en-US" sz="2800" dirty="0"/>
          </a:p>
        </p:txBody>
      </p:sp>
      <p:sp>
        <p:nvSpPr>
          <p:cNvPr id="3" name="Shape 1"/>
          <p:cNvSpPr/>
          <p:nvPr/>
        </p:nvSpPr>
        <p:spPr>
          <a:xfrm>
            <a:off x="548640" y="1463040"/>
            <a:ext cx="5349240" cy="4023360"/>
          </a:xfrm>
          <a:prstGeom prst="roundRect">
            <a:avLst>
              <a:gd name="adj" fmla="val 1364"/>
            </a:avLst>
          </a:prstGeom>
          <a:solidFill>
            <a:srgbClr val="F1F3F7"/>
          </a:solidFill>
          <a:ln/>
        </p:spPr>
      </p:sp>
      <p:sp>
        <p:nvSpPr>
          <p:cNvPr id="4" name="Text 2"/>
          <p:cNvSpPr/>
          <p:nvPr/>
        </p:nvSpPr>
        <p:spPr>
          <a:xfrm>
            <a:off x="822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RECOMMENDATION
</a:t>
            </a:r>
            <a:endParaRPr lang="en-US" sz="1000" dirty="0"/>
          </a:p>
          <a:p>
            <a:pPr indent="0" marL="0">
              <a:spcAft>
                <a:spcPts val="400"/>
              </a:spcAft>
              <a:buNone/>
            </a:pPr>
            <a:r>
              <a:rPr lang="en-US" sz="1400" dirty="0">
                <a:solidFill>
                  <a:srgbClr val="16233A"/>
                </a:solidFill>
                <a:latin typeface="Calibri" pitchFamily="34" charset="0"/>
                <a:ea typeface="Calibri" pitchFamily="34" charset="-122"/>
                <a:cs typeface="Calibri" pitchFamily="34" charset="-120"/>
              </a:rPr>
              <a:t>Run a 6-week taste-led onboarding sprint. Ship a 3-step taste profiler that maps 50 personal nodes in under 2 minutes. Measure graph density at day 7 and willingness to pay at day 30. If density &gt; 30% and WTP &gt; 20%, double down on the graph; if not, pivot to a lightweight second-brain utility.</a:t>
            </a:r>
            <a:endParaRPr lang="en-US" sz="1000" dirty="0"/>
          </a:p>
        </p:txBody>
      </p:sp>
      <p:sp>
        <p:nvSpPr>
          <p:cNvPr id="5" name="Shape 3"/>
          <p:cNvSpPr/>
          <p:nvPr/>
        </p:nvSpPr>
        <p:spPr>
          <a:xfrm>
            <a:off x="6263640" y="1463040"/>
            <a:ext cx="5349240" cy="4023360"/>
          </a:xfrm>
          <a:prstGeom prst="roundRect">
            <a:avLst>
              <a:gd name="adj" fmla="val 1364"/>
            </a:avLst>
          </a:prstGeom>
          <a:solidFill>
            <a:srgbClr val="16233A"/>
          </a:solidFill>
          <a:ln/>
        </p:spPr>
      </p:sp>
      <p:sp>
        <p:nvSpPr>
          <p:cNvPr id="6" name="Text 4"/>
          <p:cNvSpPr/>
          <p:nvPr/>
        </p:nvSpPr>
        <p:spPr>
          <a:xfrm>
            <a:off x="6537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FIRST MOVE
</a:t>
            </a:r>
            <a:endParaRPr lang="en-US" sz="1000" dirty="0"/>
          </a:p>
          <a:p>
            <a:pPr indent="0" marL="0">
              <a:spcAft>
                <a:spcPts val="400"/>
              </a:spcAft>
              <a:buNone/>
            </a:pPr>
            <a:r>
              <a:rPr lang="en-US" sz="1400" dirty="0">
                <a:solidFill>
                  <a:srgbClr val="FFFFFF"/>
                </a:solidFill>
                <a:latin typeface="Calibri" pitchFamily="34" charset="0"/>
                <a:ea typeface="Calibri" pitchFamily="34" charset="-122"/>
                <a:cs typeface="Calibri" pitchFamily="34" charset="-120"/>
              </a:rPr>
              <a:t>{"step_1": "Build the taste profiler. Three screens: (1) 'What books have you loved?' (typeahead, 50 options), (2) 'What music do you play on repeat?' (typeahead, 50 options), (3) 'Where do you feel most like yourself?' (map-based, 10 pins). Output: 50-node graph seeded with taste data.", "step_2": "Ship to 100 beta users (50 Fragmented Self, 50 Intentional Optimiser). Measure: (1) Graph density at day 7 (target: &gt;30%), (2) Willingness to pay at day 30 (target: &gt;20%), (3) 'I feel seen' moments (qualitative).", "step_3": "If targets are met, double down on the graph. If not, pivot to a lightwe…</a:t>
            </a:r>
            <a:endParaRPr lang="en-US" sz="1000" dirty="0"/>
          </a:p>
        </p:txBody>
      </p:sp>
      <p:sp>
        <p:nvSpPr>
          <p:cNvPr id="7" name="Shape 5"/>
          <p:cNvSpPr/>
          <p:nvPr/>
        </p:nvSpPr>
        <p:spPr>
          <a:xfrm>
            <a:off x="548640" y="5989320"/>
            <a:ext cx="310896" cy="310896"/>
          </a:xfrm>
          <a:prstGeom prst="ellipse">
            <a:avLst/>
          </a:prstGeom>
          <a:solidFill>
            <a:srgbClr val="16233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Question Asked</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Does the idea of a personal graph resonate as a standalone value, or is it just another feature in the second-brain category?</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Findings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Id: 1. Evidence: Stated: 11/12 interviewees said they would start with taste ('I’d tell it what I like and see what it does'). 8/12 said they would pay for a tool that 'remembers everything and never sells me out' — but…</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Id: 2. Evidence: Stated: All 12 interviewees described 'scroll guilt' and 'FOMO anxiety'. 9/12 said they had tried to reduce screen time in the past year, but only 3 had succeeded for &gt;1 month. Observed: Participants wh…</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Id: 3. Evidence: Stated: 10/12 interviewees said their biggest frustration was 'knowing what I want but not being able to make it happen'. 7/12 said they had abandoned a goal in the past year because 'the tools didn’t h…</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Id: 4. Evidence: Stated: Only 2/12 interviewees said data ownership was a top-3 reason for choosing a tool. However, 11/12 said they would immediately stop using a tool if they discovered it was selling their data. Obse…</a:t>
            </a:r>
            <a:endParaRPr lang="en-US" sz="14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Method And Sample</a:t>
            </a:r>
            <a:endParaRPr lang="en-US" sz="28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Method</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Remote moderated interviews + unmoderated diary study. Mixed-method: 12 x 60-min interviews (6 Fragmented Self, 6 Intentional Optimiser) + 48 x 7-day diary entries (24 per persona). Recruited via nic…</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Sample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Behavioural: Avg Tools Used: 4.2. Avg Switches Per Day: 18.7. Self Reported Fragmentation: 7.1/10 (10 = completely scattered). Demographics: Age: 28–45. Gender: 42% female, 58% male. Income: £50k–£12…</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Surprised Us</a:t>
            </a:r>
            <a:endParaRPr lang="en-US" sz="28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Detail</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We assumed the value would come from the act of building the graph (agency, control). Instead, the value comes from the graph understanding them. The most engaged participants were those who felt 'se…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Headline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People don’t want to 'build' a graph. They want to be understood.</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It Changes</a:t>
            </a:r>
            <a:endParaRPr lang="en-US" sz="28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Detail</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Product: Kill the 'import your data' onboarding step. Replace with a 3-step taste profiler (books, music, places). Use the output to seed the graph and surface ambient nudges on day 1. Strategy: Shif…</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Headline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The graph is the product, but taste is the on-ramp.</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We Still Do Not Know</a:t>
            </a:r>
            <a:endParaRPr lang="en-US" sz="2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Detail</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We know taste ignites the graph, but we don’t know if density continues to grow after the first 30 nodes. Does marginal utility increase (network effects) or decrease (diminishing returns)?. We know …</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Headline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Will density scale, and will anticipation feel like magic or creepy?</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Taste is not enough to seed the graph. Users may not engage with the profiler, or the output may not map to their needs. Mitigation: Run a 1-week pilot with 10 users. If engagement is low, add a 'qui…</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Anticipation feels creepy, not magical. Users may feel spied on if the tool surfaces needs they haven’t articulated. Mitigation: Build a 'magic dial' in the beta. Let users adjust how proactive the t…</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Density doesn’t scale. The graph may hit diminishing returns after the first 50 nodes. Mitigation: Measure marginal utility in the beta. If density plateaus, add 'graph growth' features (e.g., 'Tell …</a:t>
            </a:r>
            <a:endParaRPr lang="en-US" sz="1300" dirty="0"/>
          </a:p>
        </p:txBody>
      </p:sp>
      <p:sp>
        <p:nvSpPr>
          <p:cNvPr id="5" name="Shape 3"/>
          <p:cNvSpPr/>
          <p:nvPr/>
        </p:nvSpPr>
        <p:spPr>
          <a:xfrm>
            <a:off x="6263640" y="1463040"/>
            <a:ext cx="5349240" cy="3931920"/>
          </a:xfrm>
          <a:prstGeom prst="roundRect">
            <a:avLst>
              <a:gd name="adj" fmla="val 1395"/>
            </a:avLst>
          </a:prstGeom>
          <a:solidFill>
            <a:srgbClr val="F1F3F7"/>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6B7280"/>
                </a:solidFill>
                <a:latin typeface="Calibri" pitchFamily="34" charset="0"/>
                <a:ea typeface="Calibri" pitchFamily="34" charset="-122"/>
                <a:cs typeface="Calibri"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Audience: end_customer (the client business's actual buyer). No strategy vocabulary.</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research sample is representative of the target personas. If it’s not, the findings may not generalise.</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taste profiler can be built in 2 weeks. If it takes longer, the sprint timeline slips.</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Beta users will engage with the taste profiler. If they don’t, the data will be thin.</a:t>
            </a:r>
            <a:endParaRPr lang="en-US" sz="13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9</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Youconic · Research · Holt</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people actually want to own their personal graph, or is taste just another feature?</dc:title>
  <dc:subject>PptxGenJS Presentation</dc:subject>
  <dc:creator>ideacel</dc:creator>
  <cp:lastModifiedBy>ideacel</cp:lastModifiedBy>
  <cp:revision>1</cp:revision>
  <dcterms:created xsi:type="dcterms:W3CDTF">2026-08-17T12:52:31Z</dcterms:created>
  <dcterms:modified xsi:type="dcterms:W3CDTF">2026-08-17T12:52:31Z</dcterms:modified>
</cp:coreProperties>
</file>