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TT-DECK-02-CREATIVE · run 40676a7f-f764-4132-957b-4b73d7810241 · slide 1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TT-DECK-02-CREATIVE · run 40676a7f-f764-4132-957b-4b73d7810241 · slide 2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TT-DECK-02-CREATIVE · run 40676a7f-f764-4132-957b-4b73d7810241 · slide 3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TT-DECK-02-CREATIVE · run 40676a7f-f764-4132-957b-4b73d7810241 · slide 4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TT-DECK-02-CREATIVE · run 40676a7f-f764-4132-957b-4b73d7810241 · slide 5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TT-DECK-02-CREATIVE · run 40676a7f-f764-4132-957b-4b73d7810241 · slide 6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TT-DECK-02-CREATIVE · run 40676a7f-f764-4132-957b-4b73d7810241 · slide 7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TT-DECK-02-CREATIVE · run 40676a7f-f764-4132-957b-4b73d7810241 · slide 8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TT-DECK-02-CREATIVE · run 40676a7f-f764-4132-957b-4b73d7810241 · slide 9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spc="3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CREATIVE  ·  YOUCONIC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110642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Youconic: a personal context layer that runs your life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3749040"/>
            <a:ext cx="11064240" cy="1600200"/>
          </a:xfrm>
          <a:prstGeom prst="rect">
            <a:avLst/>
          </a:prstGeom>
          <a:solidFill>
            <a:srgbClr val="1F2F46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3931920"/>
            <a:ext cx="10424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ANSWER
</a:t>
            </a:r>
            <a:endParaRPr lang="en-US" sz="1000" dirty="0"/>
          </a:p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Invite 1,000 Fragmented Self users to try the personal graph beta within two weeks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5989320"/>
            <a:ext cx="11064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Ellis · 16 Aug 2026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Youconic · Creative · Ellis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recommendation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463040"/>
            <a:ext cx="5349240" cy="4023360"/>
          </a:xfrm>
          <a:prstGeom prst="roundRect">
            <a:avLst>
              <a:gd name="adj" fmla="val 1364"/>
            </a:avLst>
          </a:prstGeom>
          <a:solidFill>
            <a:srgbClr val="F1F3F7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664208"/>
            <a:ext cx="4800600" cy="3621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
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Invite 1,000 Fragmented Self users to try the personal graph beta within two weeks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6263640" y="1463040"/>
            <a:ext cx="5349240" cy="4023360"/>
          </a:xfrm>
          <a:prstGeom prst="roundRect">
            <a:avLst>
              <a:gd name="adj" fmla="val 1364"/>
            </a:avLst>
          </a:prstGeom>
          <a:solidFill>
            <a:srgbClr val="16233A"/>
          </a:solidFill>
          <a:ln/>
        </p:spPr>
      </p:sp>
      <p:sp>
        <p:nvSpPr>
          <p:cNvPr id="6" name="Text 4"/>
          <p:cNvSpPr/>
          <p:nvPr/>
        </p:nvSpPr>
        <p:spPr>
          <a:xfrm>
            <a:off x="6537960" y="1664208"/>
            <a:ext cx="4800600" cy="3621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MOVE
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 the first batch of invitation emails to identified Fragmented Self users on Monday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Youconic · Creative · Ellis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Idea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Youconic surfaces the next relevant step in a user's day by reading their owned context graph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Youconic · Creative · Ellis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Belief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Context, not intelligence, is the next advantage for the individual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Youconic · Creative · Ellis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Insight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a personal graph owned by the user anticipates needs, trust and action follow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Youconic · Creative · Ellis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Reason To Believe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 the graph grows denser and marginal cost falls, as the belief states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Youconic · Creative · Ellis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Executions</a:t>
            </a:r>
            <a:endParaRPr lang="en-US" sz="28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554480"/>
          <a:ext cx="11064240" cy="914400"/>
        </p:xfrm>
        <a:graphic>
          <a:graphicData uri="http://schemas.openxmlformats.org/drawingml/2006/table">
            <a:tbl>
              <a:tblPr/>
              <a:tblGrid>
                <a:gridCol w="2926080"/>
                <a:gridCol w="81381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App Store Video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 15‑second video in the store that demonstrates the graph in action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Email Newsletter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 weekly roundup of the graph‑generated actions the user can take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Push Notification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 timely alert that says ‘Your next step is waiting’ when the graph predicts a need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Instagram Carousel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 series of three images showing a day‑in‑the‑life of the graph surfacing the right next step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Youconic · Creative · Ellis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Risks and assumptions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463040"/>
            <a:ext cx="5349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1828800"/>
            <a:ext cx="5349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Inversion: If the graph does not anticipate, users revert to manual planning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One‑year pre‑mortem: After twelve months, low engagement leads to churn as the graph remains under‑populated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263640" y="1463040"/>
            <a:ext cx="5349240" cy="3931920"/>
          </a:xfrm>
          <a:prstGeom prst="roundRect">
            <a:avLst>
              <a:gd name="adj" fmla="val 1395"/>
            </a:avLst>
          </a:prstGeom>
          <a:solidFill>
            <a:srgbClr val="F1F3F7"/>
          </a:solidFill>
          <a:ln/>
        </p:spPr>
      </p:sp>
      <p:sp>
        <p:nvSpPr>
          <p:cNvPr id="6" name="Text 4"/>
          <p:cNvSpPr/>
          <p:nvPr/>
        </p:nvSpPr>
        <p:spPr>
          <a:xfrm>
            <a:off x="6537960" y="1645920"/>
            <a:ext cx="4800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ASSUMPTIONS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537960" y="2011680"/>
            <a:ext cx="48006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Audience: end_customer, the client's actual buyer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forces: competitive rivalry high (many apps optimise for themselves – pain point); threat of new entrants medium (cloud and AI start‑ups – brain); threat of substitutes high (open‑source tools – …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1: angle – focus on privacy‑first messaging to differentiate from data‑hungry incumbents; bet – users will switch if they own their data; risk – incumbents may copy the graph feature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2: angle – use taste as the quick start lever; bet – low‑friction onboarding accelerates graph adoption; risk – taste may be too narrow to scale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3: angle – integrate with the device OS for system‑level access; bet – system integration guarantees visibility; risk – platform control could limit access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Youconic · Creative · Ellis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Provenance</a:t>
            </a:r>
            <a:endParaRPr lang="en-US" sz="2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840480"/>
                <a:gridCol w="72237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Seat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Ellis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AGT-MKT-STRATEGIST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llm5:nvidia/nemotron-3.5-lightning:free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Grounded in engine data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true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Doctrine violations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Beliefs / rules / law proxies used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 / 10 / 25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Ontology cell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B2C x CAT-TELCOTECH x SUBSCRIPTION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Output truncated by the 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false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Sections not shown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40676a7f-f764-4132-957b-4b73d7810241 · succeeded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Youconic · Creative · Ellis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ideacel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Youconic: a personal context layer that runs your life</dc:title>
  <dc:subject>PptxGenJS Presentation</dc:subject>
  <dc:creator>ideacel</dc:creator>
  <cp:lastModifiedBy>ideacel</cp:lastModifiedBy>
  <cp:revision>1</cp:revision>
  <dcterms:created xsi:type="dcterms:W3CDTF">2026-08-17T12:52:31Z</dcterms:created>
  <dcterms:modified xsi:type="dcterms:W3CDTF">2026-08-17T12:52:31Z</dcterms:modified>
</cp:coreProperties>
</file>