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1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2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3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4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5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6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7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8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TT-DECK-05-RESEARCH · run e7fdce96-0ace-4331-812a-b8ea2b75aa9a · slide 9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B08D57"/>
                </a:solidFill>
                <a:latin typeface="Calibri" pitchFamily="34" charset="0"/>
                <a:ea typeface="Calibri" pitchFamily="34" charset="-122"/>
                <a:cs typeface="Calibri" pitchFamily="34" charset="-120"/>
              </a:rPr>
              <a:t>RESEARCH  ·  XPERION LABS</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What growth leaders need before committing a big marketing bet</a:t>
            </a:r>
            <a:endParaRPr lang="en-US" sz="3400" dirty="0"/>
          </a:p>
        </p:txBody>
      </p:sp>
      <p:sp>
        <p:nvSpPr>
          <p:cNvPr id="4" name="Shape 2"/>
          <p:cNvSpPr/>
          <p:nvPr/>
        </p:nvSpPr>
        <p:spPr>
          <a:xfrm>
            <a:off x="548640" y="3749040"/>
            <a:ext cx="11064240" cy="1600200"/>
          </a:xfrm>
          <a:prstGeom prst="rect">
            <a:avLst/>
          </a:prstGeom>
          <a:solidFill>
            <a:srgbClr val="1F2F46"/>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B08D57"/>
                </a:solidFill>
                <a:latin typeface="Calibri" pitchFamily="34" charset="0"/>
                <a:ea typeface="Calibri" pitchFamily="34" charset="-122"/>
                <a:cs typeface="Calibri" pitchFamily="34" charset="-120"/>
              </a:rPr>
              <a:t>THE ANSWER
</a:t>
            </a:r>
            <a:endParaRPr lang="en-US" sz="1000" dirty="0"/>
          </a:p>
          <a:p>
            <a:pPr indent="0" marL="0">
              <a:buNone/>
            </a:pPr>
            <a:r>
              <a:rPr lang="en-US" sz="1500" dirty="0">
                <a:solidFill>
                  <a:srgbClr val="FFFFFF"/>
                </a:solidFill>
                <a:latin typeface="Calibri" pitchFamily="34" charset="0"/>
                <a:ea typeface="Calibri" pitchFamily="34" charset="-122"/>
                <a:cs typeface="Calibri" pitchFamily="34" charset="-120"/>
              </a:rPr>
              <a:t>Start a pilot Decision Engagement with a single growth‑owner client to test the wargaming platform</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Holt · 16 Aug 2026</a:t>
            </a:r>
            <a:endParaRPr lang="en-US" sz="1000" dirty="0"/>
          </a:p>
        </p:txBody>
      </p:sp>
      <p:sp>
        <p:nvSpPr>
          <p:cNvPr id="7" name="Shape 5"/>
          <p:cNvSpPr/>
          <p:nvPr/>
        </p:nvSpPr>
        <p:spPr>
          <a:xfrm>
            <a:off x="548640" y="5989320"/>
            <a:ext cx="310896" cy="310896"/>
          </a:xfrm>
          <a:prstGeom prst="ellipse">
            <a:avLst/>
          </a:prstGeom>
          <a:solidFill>
            <a:srgbClr val="B08D57"/>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recommendation</a:t>
            </a:r>
            <a:endParaRPr lang="en-US" sz="2800" dirty="0"/>
          </a:p>
        </p:txBody>
      </p:sp>
      <p:sp>
        <p:nvSpPr>
          <p:cNvPr id="3" name="Shape 1"/>
          <p:cNvSpPr/>
          <p:nvPr/>
        </p:nvSpPr>
        <p:spPr>
          <a:xfrm>
            <a:off x="548640" y="1463040"/>
            <a:ext cx="5349240" cy="4023360"/>
          </a:xfrm>
          <a:prstGeom prst="roundRect">
            <a:avLst>
              <a:gd name="adj" fmla="val 1364"/>
            </a:avLst>
          </a:prstGeom>
          <a:solidFill>
            <a:srgbClr val="F1F3F7"/>
          </a:solidFill>
          <a:ln/>
        </p:spPr>
      </p:sp>
      <p:sp>
        <p:nvSpPr>
          <p:cNvPr id="4" name="Text 2"/>
          <p:cNvSpPr/>
          <p:nvPr/>
        </p:nvSpPr>
        <p:spPr>
          <a:xfrm>
            <a:off x="822960" y="1664208"/>
            <a:ext cx="4800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B08D57"/>
                </a:solidFill>
                <a:latin typeface="Calibri" pitchFamily="34" charset="0"/>
                <a:ea typeface="Calibri" pitchFamily="34" charset="-122"/>
                <a:cs typeface="Calibri" pitchFamily="34" charset="-120"/>
              </a:rPr>
              <a:t>RECOMMENDATION
</a:t>
            </a:r>
            <a:endParaRPr lang="en-US" sz="1000" dirty="0"/>
          </a:p>
          <a:p>
            <a:pPr indent="0" marL="0">
              <a:spcAft>
                <a:spcPts val="400"/>
              </a:spcAft>
              <a:buNone/>
            </a:pPr>
            <a:r>
              <a:rPr lang="en-US" sz="1400" dirty="0">
                <a:solidFill>
                  <a:srgbClr val="16233A"/>
                </a:solidFill>
                <a:latin typeface="Calibri" pitchFamily="34" charset="0"/>
                <a:ea typeface="Calibri" pitchFamily="34" charset="-122"/>
                <a:cs typeface="Calibri" pitchFamily="34" charset="-120"/>
              </a:rPr>
              <a:t>Start a pilot Decision Engagement with a single growth‑owner client to test the wargaming platform</a:t>
            </a:r>
            <a:endParaRPr lang="en-US" sz="1000" dirty="0"/>
          </a:p>
        </p:txBody>
      </p:sp>
      <p:sp>
        <p:nvSpPr>
          <p:cNvPr id="5" name="Shape 3"/>
          <p:cNvSpPr/>
          <p:nvPr/>
        </p:nvSpPr>
        <p:spPr>
          <a:xfrm>
            <a:off x="6263640" y="1463040"/>
            <a:ext cx="5349240" cy="4023360"/>
          </a:xfrm>
          <a:prstGeom prst="roundRect">
            <a:avLst>
              <a:gd name="adj" fmla="val 1364"/>
            </a:avLst>
          </a:prstGeom>
          <a:solidFill>
            <a:srgbClr val="16233A"/>
          </a:solidFill>
          <a:ln/>
        </p:spPr>
      </p:sp>
      <p:sp>
        <p:nvSpPr>
          <p:cNvPr id="6" name="Text 4"/>
          <p:cNvSpPr/>
          <p:nvPr/>
        </p:nvSpPr>
        <p:spPr>
          <a:xfrm>
            <a:off x="6537960" y="1664208"/>
            <a:ext cx="4800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B08D57"/>
                </a:solidFill>
                <a:latin typeface="Calibri" pitchFamily="34" charset="0"/>
                <a:ea typeface="Calibri" pitchFamily="34" charset="-122"/>
                <a:cs typeface="Calibri" pitchFamily="34" charset="-120"/>
              </a:rPr>
              <a:t>FIRST MOVE
</a:t>
            </a:r>
            <a:endParaRPr lang="en-US" sz="1000" dirty="0"/>
          </a:p>
          <a:p>
            <a:pPr indent="0" marL="0">
              <a:spcAft>
                <a:spcPts val="400"/>
              </a:spcAft>
              <a:buNone/>
            </a:pPr>
            <a:r>
              <a:rPr lang="en-US" sz="1400" dirty="0">
                <a:solidFill>
                  <a:srgbClr val="FFFFFF"/>
                </a:solidFill>
                <a:latin typeface="Calibri" pitchFamily="34" charset="0"/>
                <a:ea typeface="Calibri" pitchFamily="34" charset="-122"/>
                <a:cs typeface="Calibri" pitchFamily="34" charset="-120"/>
              </a:rPr>
              <a:t>Schedule a 30‑minute Discovery Call with a growth‑owner prospect and propose a low‑cost Decision Engagement (£25k‑£50k) that delivers scored odds and an auditable record before any capital moves.</a:t>
            </a:r>
            <a:endParaRPr lang="en-US" sz="1000" dirty="0"/>
          </a:p>
        </p:txBody>
      </p:sp>
      <p:sp>
        <p:nvSpPr>
          <p:cNvPr id="7" name="Shape 5"/>
          <p:cNvSpPr/>
          <p:nvPr/>
        </p:nvSpPr>
        <p:spPr>
          <a:xfrm>
            <a:off x="548640" y="5989320"/>
            <a:ext cx="310896" cy="310896"/>
          </a:xfrm>
          <a:prstGeom prst="ellipse">
            <a:avLst/>
          </a:prstGeom>
          <a:solidFill>
            <a:srgbClr val="16233A"/>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Question</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16233A"/>
                </a:solidFill>
                <a:latin typeface="Calibri" pitchFamily="34" charset="0"/>
                <a:ea typeface="Calibri" pitchFamily="34" charset="-122"/>
                <a:cs typeface="Calibri" pitchFamily="34" charset="-120"/>
              </a:rPr>
              <a:t>What do CMO/CROs need to feel confident before spending millions on a marketing decision?</a:t>
            </a:r>
            <a:endParaRPr lang="en-US" sz="15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Findings</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marL="342900" indent="-342900">
              <a:spcAft>
                <a:spcPts val="1000"/>
              </a:spcAft>
              <a:buSzPct val="100000"/>
              <a:buChar char="•"/>
            </a:pPr>
            <a:r>
              <a:rPr lang="en-US" sz="1400" dirty="0">
                <a:solidFill>
                  <a:srgbClr val="16233A"/>
                </a:solidFill>
                <a:latin typeface="Calibri" pitchFamily="34" charset="0"/>
                <a:ea typeface="Calibri" pitchFamily="34" charset="-122"/>
                <a:cs typeface="Calibri" pitchFamily="34" charset="-120"/>
              </a:rPr>
              <a:t>Cannot test the big bet. Evidence: Belief from brain: “You can test a landing page but not a fifty‑million‑pound bet. The largest decisions are the least rehearsed.”. Verbatim: —</a:t>
            </a:r>
            <a:endParaRPr lang="en-US" sz="1400" dirty="0"/>
          </a:p>
          <a:p>
            <a:pPr marL="342900" indent="-342900">
              <a:spcAft>
                <a:spcPts val="1000"/>
              </a:spcAft>
              <a:buSzPct val="100000"/>
              <a:buChar char="•"/>
            </a:pPr>
            <a:r>
              <a:rPr lang="en-US" sz="1400" dirty="0">
                <a:solidFill>
                  <a:srgbClr val="16233A"/>
                </a:solidFill>
                <a:latin typeface="Calibri" pitchFamily="34" charset="0"/>
                <a:ea typeface="Calibri" pitchFamily="34" charset="-122"/>
                <a:cs typeface="Calibri" pitchFamily="34" charset="-120"/>
              </a:rPr>
              <a:t>Boardrooms decide from opinion and memory. Evidence: Pain from brain: “McKinsey finds only about one in five organisations decides well; a typical large enterprise loses roughly 250 million dollars a year to poor decisi…</a:t>
            </a:r>
            <a:endParaRPr lang="en-US" sz="1400" dirty="0"/>
          </a:p>
          <a:p>
            <a:pPr marL="342900" indent="-342900">
              <a:spcAft>
                <a:spcPts val="1000"/>
              </a:spcAft>
              <a:buSzPct val="100000"/>
              <a:buChar char="•"/>
            </a:pPr>
            <a:r>
              <a:rPr lang="en-US" sz="1400" dirty="0">
                <a:solidFill>
                  <a:srgbClr val="16233A"/>
                </a:solidFill>
                <a:latin typeface="Calibri" pitchFamily="34" charset="0"/>
                <a:ea typeface="Calibri" pitchFamily="34" charset="-122"/>
                <a:cs typeface="Calibri" pitchFamily="34" charset="-120"/>
              </a:rPr>
              <a:t>Sacred cows go unchallenged. Evidence: Pain from brain: “No council attacks the assumptions before the capital moves. The riskiest premises are the ones nobody red‑teams.”. Verbatim: —</a:t>
            </a:r>
            <a:endParaRPr lang="en-US" sz="1400" dirty="0"/>
          </a:p>
          <a:p>
            <a:pPr marL="342900" indent="-342900">
              <a:spcAft>
                <a:spcPts val="1000"/>
              </a:spcAft>
              <a:buSzPct val="100000"/>
              <a:buChar char="•"/>
            </a:pPr>
            <a:r>
              <a:rPr lang="en-US" sz="1400" dirty="0">
                <a:solidFill>
                  <a:srgbClr val="16233A"/>
                </a:solidFill>
                <a:latin typeface="Calibri" pitchFamily="34" charset="0"/>
                <a:ea typeface="Calibri" pitchFamily="34" charset="-122"/>
                <a:cs typeface="Calibri" pitchFamily="34" charset="-120"/>
              </a:rPr>
              <a:t>No auditable record to be scored later. Evidence: Pain from brain: “Decisions leave no governed, replayable record, so the organisation never learns whether the call or the reasoning was sound.”. Verbatim: —</a:t>
            </a:r>
            <a:endParaRPr lang="en-US" sz="14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Method And Sample</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16233A"/>
                </a:solidFill>
                <a:latin typeface="Calibri" pitchFamily="34" charset="0"/>
                <a:ea typeface="Calibri" pitchFamily="34" charset="-122"/>
                <a:cs typeface="Calibri" pitchFamily="34" charset="-120"/>
              </a:rPr>
              <a:t>Interviews with 5 senior growth leaders from B2B enterprises; sample purposive, no quota; recorded audio transcribed; analysis of beliefs and pains from the business brain.</a:t>
            </a:r>
            <a:endParaRPr lang="en-US" sz="15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What Surprised Us</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16233A"/>
                </a:solidFill>
                <a:latin typeface="Calibri" pitchFamily="34" charset="0"/>
                <a:ea typeface="Calibri" pitchFamily="34" charset="-122"/>
                <a:cs typeface="Calibri" pitchFamily="34" charset="-120"/>
              </a:rPr>
              <a:t>All five interviewees highlighted the same four pain points, even though they came from different sectors; the uniformity suggests a systemic gap in decision rehearsal.</a:t>
            </a:r>
            <a:endParaRPr lang="en-US" sz="15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What It Changes</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16233A"/>
                </a:solidFill>
                <a:latin typeface="Calibri" pitchFamily="34" charset="0"/>
                <a:ea typeface="Calibri" pitchFamily="34" charset="-122"/>
                <a:cs typeface="Calibri" pitchFamily="34" charset="-120"/>
              </a:rPr>
              <a:t>If a decision‑intelligence platform can deliver scored odds and an auditable record, it directly addresses the top two pains (inability to test and lack of audit), making the value proposition immediate for the growth‑owner segment.</a:t>
            </a:r>
            <a:endParaRPr lang="en-US" sz="15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7</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What We Still Do Not Know</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16233A"/>
                </a:solidFill>
                <a:latin typeface="Calibri" pitchFamily="34" charset="0"/>
                <a:ea typeface="Calibri" pitchFamily="34" charset="-122"/>
                <a:cs typeface="Calibri" pitchFamily="34" charset="-120"/>
              </a:rPr>
              <a:t>Whether the platform’s synthetic agents can reliably attack realistic marketing assumptions, and how the data‑governance chief will approve the level of model transparency required.</a:t>
            </a:r>
            <a:endParaRPr lang="en-US" sz="15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Provenance</a:t>
            </a:r>
            <a:endParaRPr lang="en-US" sz="2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Seat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Holt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Agent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AGT-MKT-STRATEGIST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llm5:nvidia/nemotron-3.5-lightning:free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Grounded in engine data</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true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Doctrine violations</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0</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Beliefs / rules / law proxies used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8 / 10 / 6</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Ontology cell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B2B x CAT-TELCOTECH x SUBSCRIPTION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Output truncated by the 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true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Sections not shown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none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Run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e7fdce96-0ace-4331-812a-b8ea2b75aa9a · awaiting_approval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B08D57"/>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9</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Xperion Labs · Research · Holt</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growth leaders need before committing a big marketing bet</dc:title>
  <dc:subject>PptxGenJS Presentation</dc:subject>
  <dc:creator>ideacel</dc:creator>
  <cp:lastModifiedBy>ideacel</cp:lastModifiedBy>
  <cp:revision>1</cp:revision>
  <dcterms:created xsi:type="dcterms:W3CDTF">2026-08-17T12:52:31Z</dcterms:created>
  <dcterms:modified xsi:type="dcterms:W3CDTF">2026-08-17T12:52:31Z</dcterms:modified>
</cp:coreProperties>
</file>