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TT-DECK-02-CREATIVE · run 210b97dc-b5cd-4444-b090-d9ac46b5ee05 · slide 1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TT-DECK-02-CREATIVE · run 210b97dc-b5cd-4444-b090-d9ac46b5ee05 · slide 10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TT-DECK-02-CREATIVE · run 210b97dc-b5cd-4444-b090-d9ac46b5ee05 · slide 2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TT-DECK-02-CREATIVE · run 210b97dc-b5cd-4444-b090-d9ac46b5ee05 · slide 3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TT-DECK-02-CREATIVE · run 210b97dc-b5cd-4444-b090-d9ac46b5ee05 · slide 4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TT-DECK-02-CREATIVE · run 210b97dc-b5cd-4444-b090-d9ac46b5ee05 · slide 5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TT-DECK-02-CREATIVE · run 210b97dc-b5cd-4444-b090-d9ac46b5ee05 · slide 6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TT-DECK-02-CREATIVE · run 210b97dc-b5cd-4444-b090-d9ac46b5ee05 · slide 7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TT-DECK-02-CREATIVE · run 210b97dc-b5cd-4444-b090-d9ac46b5ee05 · slide 8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TT-DECK-02-CREATIVE · run 210b97dc-b5cd-4444-b090-d9ac46b5ee05 · slide 9 of 10.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233A"/>
        </a:solidFill>
      </p:bgPr>
    </p:bg>
    <p:spTree>
      <p:nvGrpSpPr>
        <p:cNvPr id="1" name=""/>
        <p:cNvGrpSpPr/>
        <p:nvPr/>
      </p:nvGrpSpPr>
      <p:grpSpPr>
        <a:xfrm>
          <a:off x="0" y="0"/>
          <a:ext cx="0" cy="0"/>
          <a:chOff x="0" y="0"/>
          <a:chExt cx="0" cy="0"/>
        </a:xfrm>
      </p:grpSpPr>
      <p:sp>
        <p:nvSpPr>
          <p:cNvPr id="2" name="Text 0"/>
          <p:cNvSpPr/>
          <p:nvPr/>
        </p:nvSpPr>
        <p:spPr>
          <a:xfrm>
            <a:off x="548640" y="822960"/>
            <a:ext cx="11064240" cy="320040"/>
          </a:xfrm>
          <a:prstGeom prst="rect">
            <a:avLst/>
          </a:prstGeom>
          <a:noFill/>
          <a:ln/>
        </p:spPr>
        <p:txBody>
          <a:bodyPr wrap="square" lIns="0" tIns="0" rIns="0" bIns="0" rtlCol="0" anchor="ctr"/>
          <a:lstStyle/>
          <a:p>
            <a:pPr indent="0" marL="0">
              <a:buNone/>
            </a:pPr>
            <a:r>
              <a:rPr lang="en-US" sz="1200" spc="300" kern="0" dirty="0">
                <a:solidFill>
                  <a:srgbClr val="B08D57"/>
                </a:solidFill>
                <a:latin typeface="Calibri" pitchFamily="34" charset="0"/>
                <a:ea typeface="Calibri" pitchFamily="34" charset="-122"/>
                <a:cs typeface="Calibri" pitchFamily="34" charset="-120"/>
              </a:rPr>
              <a:t>CREATIVE  ·  PLIMSOLL TESTBED (SYNTHETIC BRAND, KEN TEST ONLY)</a:t>
            </a:r>
            <a:endParaRPr lang="en-US" sz="1200" dirty="0"/>
          </a:p>
        </p:txBody>
      </p:sp>
      <p:sp>
        <p:nvSpPr>
          <p:cNvPr id="3" name="Text 1"/>
          <p:cNvSpPr/>
          <p:nvPr/>
        </p:nvSpPr>
        <p:spPr>
          <a:xfrm>
            <a:off x="548640" y="1280160"/>
            <a:ext cx="11064240" cy="2194560"/>
          </a:xfrm>
          <a:prstGeom prst="rect">
            <a:avLst/>
          </a:prstGeom>
          <a:noFill/>
          <a:ln/>
        </p:spPr>
        <p:txBody>
          <a:bodyPr wrap="square" lIns="0" tIns="0" rIns="0" bIns="0"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Plimsoll doesn’t sell products, it fights the system that makes them necessary.</a:t>
            </a:r>
            <a:endParaRPr lang="en-US" sz="3400" dirty="0"/>
          </a:p>
        </p:txBody>
      </p:sp>
      <p:sp>
        <p:nvSpPr>
          <p:cNvPr id="4" name="Shape 2"/>
          <p:cNvSpPr/>
          <p:nvPr/>
        </p:nvSpPr>
        <p:spPr>
          <a:xfrm>
            <a:off x="548640" y="3749040"/>
            <a:ext cx="11064240" cy="1600200"/>
          </a:xfrm>
          <a:prstGeom prst="rect">
            <a:avLst/>
          </a:prstGeom>
          <a:solidFill>
            <a:srgbClr val="1F2F46"/>
          </a:solidFill>
          <a:ln/>
        </p:spPr>
      </p:sp>
      <p:sp>
        <p:nvSpPr>
          <p:cNvPr id="5" name="Text 3"/>
          <p:cNvSpPr/>
          <p:nvPr/>
        </p:nvSpPr>
        <p:spPr>
          <a:xfrm>
            <a:off x="868680" y="3931920"/>
            <a:ext cx="10424160" cy="1280160"/>
          </a:xfrm>
          <a:prstGeom prst="rect">
            <a:avLst/>
          </a:prstGeom>
          <a:noFill/>
          <a:ln/>
        </p:spPr>
        <p:txBody>
          <a:bodyPr wrap="square" lIns="0" tIns="0" rIns="0" bIns="0" rtlCol="0" anchor="t"/>
          <a:lstStyle/>
          <a:p>
            <a:pPr indent="0" marL="0">
              <a:buNone/>
            </a:pPr>
            <a:r>
              <a:rPr lang="en-US" sz="1000" spc="200" kern="0" dirty="0">
                <a:solidFill>
                  <a:srgbClr val="B08D57"/>
                </a:solidFill>
                <a:latin typeface="Calibri" pitchFamily="34" charset="0"/>
                <a:ea typeface="Calibri" pitchFamily="34" charset="-122"/>
                <a:cs typeface="Calibri" pitchFamily="34" charset="-120"/>
              </a:rPr>
              <a:t>THE ANSWER
</a:t>
            </a:r>
            <a:endParaRPr lang="en-US" sz="1000" dirty="0"/>
          </a:p>
          <a:p>
            <a:pPr indent="0" marL="0">
              <a:buNone/>
            </a:pPr>
            <a:r>
              <a:rPr lang="en-US" sz="1500" dirty="0">
                <a:solidFill>
                  <a:srgbClr val="FFFFFF"/>
                </a:solidFill>
                <a:latin typeface="Calibri" pitchFamily="34" charset="0"/>
                <a:ea typeface="Calibri" pitchFamily="34" charset="-122"/>
                <a:cs typeface="Calibri" pitchFamily="34" charset="-120"/>
              </a:rPr>
              <a:t>Buy the Behaviour Breakthrough rung. This idea doesn’t just build the brand, it changes how buyers act. Allocate £5M over 18 months across 5 channels, with 60% of budget to brand-building (Binet &amp; Field, IPA Databank). Apply BEL-CORE-362: fund the Game Changer tier, not just the basics. The risk is worth it, safe idea…</a:t>
            </a:r>
            <a:endParaRPr lang="en-US" sz="1000" dirty="0"/>
          </a:p>
        </p:txBody>
      </p:sp>
      <p:sp>
        <p:nvSpPr>
          <p:cNvPr id="6" name="Text 4"/>
          <p:cNvSpPr/>
          <p:nvPr/>
        </p:nvSpPr>
        <p:spPr>
          <a:xfrm>
            <a:off x="548640" y="5989320"/>
            <a:ext cx="11064240" cy="310896"/>
          </a:xfrm>
          <a:prstGeom prst="rect">
            <a:avLst/>
          </a:prstGeom>
          <a:noFill/>
          <a:ln/>
        </p:spPr>
        <p:txBody>
          <a:bodyPr wrap="square" lIns="0" tIns="0" rIns="0" bIns="0" rtlCol="0" anchor="ctr"/>
          <a:lstStyle/>
          <a:p>
            <a:pPr indent="0" marL="0">
              <a:buNone/>
            </a:pPr>
            <a:r>
              <a:rPr lang="en-US" sz="1000" dirty="0">
                <a:solidFill>
                  <a:srgbClr val="CADCFC"/>
                </a:solidFill>
                <a:latin typeface="Calibri" pitchFamily="34" charset="0"/>
                <a:ea typeface="Calibri" pitchFamily="34" charset="-122"/>
                <a:cs typeface="Calibri" pitchFamily="34" charset="-120"/>
              </a:rPr>
              <a:t>Ellis · 19 Aug 2026</a:t>
            </a:r>
            <a:endParaRPr lang="en-US" sz="1000" dirty="0"/>
          </a:p>
        </p:txBody>
      </p:sp>
      <p:sp>
        <p:nvSpPr>
          <p:cNvPr id="7" name="Shape 5"/>
          <p:cNvSpPr/>
          <p:nvPr/>
        </p:nvSpPr>
        <p:spPr>
          <a:xfrm>
            <a:off x="548640" y="5989320"/>
            <a:ext cx="310896" cy="310896"/>
          </a:xfrm>
          <a:prstGeom prst="ellipse">
            <a:avLst/>
          </a:prstGeom>
          <a:solidFill>
            <a:srgbClr val="B08D57"/>
          </a:solidFill>
          <a:ln/>
        </p:spPr>
      </p:sp>
      <p:sp>
        <p:nvSpPr>
          <p:cNvPr id="8" name="Text 6"/>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16233A"/>
                </a:solidFill>
                <a:latin typeface="Calibri" pitchFamily="34" charset="0"/>
                <a:ea typeface="Calibri" pitchFamily="34" charset="-122"/>
                <a:cs typeface="Calibri" pitchFamily="34" charset="-120"/>
              </a:rPr>
              <a:t>1</a:t>
            </a:r>
            <a:endParaRPr lang="en-US" sz="1100" dirty="0"/>
          </a:p>
        </p:txBody>
      </p:sp>
      <p:sp>
        <p:nvSpPr>
          <p:cNvPr id="9" name="Text 7"/>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CADCFC"/>
                </a:solidFill>
                <a:latin typeface="Calibri" pitchFamily="34" charset="0"/>
                <a:ea typeface="Calibri" pitchFamily="34" charset="-122"/>
                <a:cs typeface="Calibri" pitchFamily="34" charset="-120"/>
              </a:rPr>
              <a:t>PLIMSOLL TESTBED (synthetic brand, KEN test only) · Creative · Ellis</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6233A"/>
        </a:solidFill>
      </p:bgPr>
    </p:bg>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Provenance</a:t>
            </a:r>
            <a:endParaRPr lang="en-US" sz="28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11064240" cy="914400"/>
        </p:xfrm>
        <a:graphic>
          <a:graphicData uri="http://schemas.openxmlformats.org/drawingml/2006/table">
            <a:tbl>
              <a:tblPr/>
              <a:tblGrid>
                <a:gridCol w="3840480"/>
                <a:gridCol w="7223760"/>
              </a:tblGrid>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Seat</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Ellis</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Agent</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AGT-004-CREATIVE-DIRECTOR</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Model</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llm4:mistral-large-latest</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Grounded in engine data</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true</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Doctrine violations</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0</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Beliefs / rules / law proxies used</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0 / 1 / 3</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Ontology cell</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B2C x MI-TESTBED-BOOTS x CONSIDERED</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Output truncated by the model</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false</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Sections not shown</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none</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Run</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210b97dc-b5cd-4444-b090-d9ac46b5ee05 · succeeded</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B08D57"/>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16233A"/>
                </a:solidFill>
                <a:latin typeface="Calibri" pitchFamily="34" charset="0"/>
                <a:ea typeface="Calibri" pitchFamily="34" charset="-122"/>
                <a:cs typeface="Calibri" pitchFamily="34" charset="-120"/>
              </a:rPr>
              <a:t>10</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CADCFC"/>
                </a:solidFill>
                <a:latin typeface="Calibri" pitchFamily="34" charset="0"/>
                <a:ea typeface="Calibri" pitchFamily="34" charset="-122"/>
                <a:cs typeface="Calibri" pitchFamily="34" charset="-120"/>
              </a:rPr>
              <a:t>PLIMSOLL TESTBED (synthetic brand, KEN test only) · Creative · Ellis</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Plimsoll Testbed is losing share because buyers cannot tell it apart from the category.</a:t>
            </a:r>
            <a:endParaRPr lang="en-US" sz="2800" dirty="0"/>
          </a:p>
        </p:txBody>
      </p:sp>
      <p:sp>
        <p:nvSpPr>
          <p:cNvPr id="3" name="Text 1"/>
          <p:cNvSpPr/>
          <p:nvPr/>
        </p:nvSpPr>
        <p:spPr>
          <a:xfrm>
            <a:off x="548640" y="1554480"/>
            <a:ext cx="5811012" cy="3840480"/>
          </a:xfrm>
          <a:prstGeom prst="rect">
            <a:avLst/>
          </a:prstGeom>
          <a:noFill/>
          <a:ln/>
        </p:spPr>
        <p:txBody>
          <a:bodyPr wrap="square" lIns="0" tIns="0" rIns="0" bIns="0" rtlCol="0" anchor="t"/>
          <a:lstStyle/>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In considered purchases, 95% of buyers are out of market at any moment (95-5 rule, AUTO, summitpartners.com). They rely on memory, not features. Plimsoll’s current messaging blends into the category’s functional noise. …</a:t>
            </a:r>
            <a:endParaRPr lang="en-US" sz="1500" dirty="0"/>
          </a:p>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B2B buyers with high brand connection are 5x more likely to consider (79% vs 15%) and 13x more likely to purchase (64% vs 5%) than those with none (CEB/Motista 2014). Plimsoll’s indistinctiveness is costing it both cons…</a:t>
            </a:r>
            <a:endParaRPr lang="en-US" sz="1500" dirty="0"/>
          </a:p>
        </p:txBody>
      </p:sp>
      <p:sp>
        <p:nvSpPr>
          <p:cNvPr id="4" name="Shape 2"/>
          <p:cNvSpPr/>
          <p:nvPr/>
        </p:nvSpPr>
        <p:spPr>
          <a:xfrm>
            <a:off x="6725412" y="1554480"/>
            <a:ext cx="4887468" cy="3840480"/>
          </a:xfrm>
          <a:prstGeom prst="roundRect">
            <a:avLst>
              <a:gd name="adj" fmla="val 1429"/>
            </a:avLst>
          </a:prstGeom>
          <a:solidFill>
            <a:srgbClr val="F1F3F7"/>
          </a:solidFill>
          <a:ln/>
        </p:spPr>
      </p:sp>
      <p:sp>
        <p:nvSpPr>
          <p:cNvPr id="5" name="Text 3"/>
          <p:cNvSpPr/>
          <p:nvPr/>
        </p:nvSpPr>
        <p:spPr>
          <a:xfrm>
            <a:off x="6999732" y="1755648"/>
            <a:ext cx="4338828" cy="274320"/>
          </a:xfrm>
          <a:prstGeom prst="rect">
            <a:avLst/>
          </a:prstGeom>
          <a:noFill/>
          <a:ln/>
        </p:spPr>
        <p:txBody>
          <a:bodyPr wrap="square" lIns="0" tIns="0" rIns="0" bIns="0" rtlCol="0" anchor="ctr"/>
          <a:lstStyle/>
          <a:p>
            <a:pPr indent="0" marL="0">
              <a:buNone/>
            </a:pPr>
            <a:r>
              <a:rPr lang="en-US" sz="1000" b="1" spc="200" kern="0" dirty="0">
                <a:solidFill>
                  <a:srgbClr val="B08D57"/>
                </a:solidFill>
                <a:latin typeface="Calibri" pitchFamily="34" charset="0"/>
                <a:ea typeface="Calibri" pitchFamily="34" charset="-122"/>
                <a:cs typeface="Calibri" pitchFamily="34" charset="-120"/>
              </a:rPr>
              <a:t>EVIDENCE</a:t>
            </a:r>
            <a:endParaRPr lang="en-US" sz="1000" dirty="0"/>
          </a:p>
        </p:txBody>
      </p:sp>
      <p:sp>
        <p:nvSpPr>
          <p:cNvPr id="6" name="Text 4"/>
          <p:cNvSpPr/>
          <p:nvPr/>
        </p:nvSpPr>
        <p:spPr>
          <a:xfrm>
            <a:off x="6999732" y="2103120"/>
            <a:ext cx="4338828" cy="3108960"/>
          </a:xfrm>
          <a:prstGeom prst="rect">
            <a:avLst/>
          </a:prstGeom>
          <a:noFill/>
          <a:ln/>
        </p:spPr>
        <p:txBody>
          <a:bodyPr wrap="square" lIns="0" tIns="0" rIns="0" bIns="0" rtlCol="0" anchor="t"/>
          <a:lstStyle/>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95% of buyers are out of market at any given time (95-5 rule, AUTO, summitpartners.com).</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B2B buyers with high brand connection: 79% consideration vs 15% for no connection (CEB/Motista 2014, sample 3,000).</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B2B buyers with high brand connection: 64% purchase vs 5% for no connection (CEB/Motista 2014, sample 3,000).</a:t>
            </a:r>
            <a:endParaRPr lang="en-US" sz="1200" dirty="0"/>
          </a:p>
        </p:txBody>
      </p:sp>
      <p:sp>
        <p:nvSpPr>
          <p:cNvPr id="7" name="Text 5"/>
          <p:cNvSpPr/>
          <p:nvPr/>
        </p:nvSpPr>
        <p:spPr>
          <a:xfrm>
            <a:off x="548640" y="5532120"/>
            <a:ext cx="11064240" cy="36576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Visual: Bar chart: two bars per metric (consideration, purchase). Left bar (high connection) towers over right bar (no connecti…</a:t>
            </a:r>
            <a:endParaRPr lang="en-US" sz="1000" dirty="0"/>
          </a:p>
        </p:txBody>
      </p:sp>
      <p:sp>
        <p:nvSpPr>
          <p:cNvPr id="8" name="Shape 6"/>
          <p:cNvSpPr/>
          <p:nvPr/>
        </p:nvSpPr>
        <p:spPr>
          <a:xfrm>
            <a:off x="548640" y="5989320"/>
            <a:ext cx="310896" cy="310896"/>
          </a:xfrm>
          <a:prstGeom prst="ellipse">
            <a:avLst/>
          </a:prstGeom>
          <a:solidFill>
            <a:srgbClr val="16233A"/>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PLIMSOLL TESTBED (synthetic brand, KEN test only) · Creative · Ellis</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I need proof that this brand is fighting for me, not just selling to me.</a:t>
            </a:r>
            <a:endParaRPr lang="en-US" sz="2800" dirty="0"/>
          </a:p>
        </p:txBody>
      </p:sp>
      <p:sp>
        <p:nvSpPr>
          <p:cNvPr id="3" name="Text 1"/>
          <p:cNvSpPr/>
          <p:nvPr/>
        </p:nvSpPr>
        <p:spPr>
          <a:xfrm>
            <a:off x="548640" y="1554480"/>
            <a:ext cx="5811012" cy="3840480"/>
          </a:xfrm>
          <a:prstGeom prst="rect">
            <a:avLst/>
          </a:prstGeom>
          <a:noFill/>
          <a:ln/>
        </p:spPr>
        <p:txBody>
          <a:bodyPr wrap="square" lIns="0" tIns="0" rIns="0" bIns="0" rtlCol="0" anchor="t"/>
          <a:lstStyle/>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Buyers in considered categories distrust brands that only tout features. They want a champion, someone who stands for their values and fights systemic problems (Cultural Code: The Champion, dominant).</a:t>
            </a:r>
            <a:endParaRPr lang="en-US" sz="1500" dirty="0"/>
          </a:p>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Plimsoll’s category is crowded with functional claims. The tension isn’t ‘what to buy’ but ‘who to trust.’ Buyers default to the safest choice, not the best one. Proof of advocacy breaks the tie.</a:t>
            </a:r>
            <a:endParaRPr lang="en-US" sz="1500" dirty="0"/>
          </a:p>
        </p:txBody>
      </p:sp>
      <p:sp>
        <p:nvSpPr>
          <p:cNvPr id="4" name="Shape 2"/>
          <p:cNvSpPr/>
          <p:nvPr/>
        </p:nvSpPr>
        <p:spPr>
          <a:xfrm>
            <a:off x="6725412" y="1554480"/>
            <a:ext cx="4887468" cy="3840480"/>
          </a:xfrm>
          <a:prstGeom prst="roundRect">
            <a:avLst>
              <a:gd name="adj" fmla="val 1429"/>
            </a:avLst>
          </a:prstGeom>
          <a:solidFill>
            <a:srgbClr val="F1F3F7"/>
          </a:solidFill>
          <a:ln/>
        </p:spPr>
      </p:sp>
      <p:sp>
        <p:nvSpPr>
          <p:cNvPr id="5" name="Text 3"/>
          <p:cNvSpPr/>
          <p:nvPr/>
        </p:nvSpPr>
        <p:spPr>
          <a:xfrm>
            <a:off x="6999732" y="1755648"/>
            <a:ext cx="4338828" cy="274320"/>
          </a:xfrm>
          <a:prstGeom prst="rect">
            <a:avLst/>
          </a:prstGeom>
          <a:noFill/>
          <a:ln/>
        </p:spPr>
        <p:txBody>
          <a:bodyPr wrap="square" lIns="0" tIns="0" rIns="0" bIns="0" rtlCol="0" anchor="ctr"/>
          <a:lstStyle/>
          <a:p>
            <a:pPr indent="0" marL="0">
              <a:buNone/>
            </a:pPr>
            <a:r>
              <a:rPr lang="en-US" sz="1000" b="1" spc="200" kern="0" dirty="0">
                <a:solidFill>
                  <a:srgbClr val="B08D57"/>
                </a:solidFill>
                <a:latin typeface="Calibri" pitchFamily="34" charset="0"/>
                <a:ea typeface="Calibri" pitchFamily="34" charset="-122"/>
                <a:cs typeface="Calibri" pitchFamily="34" charset="-120"/>
              </a:rPr>
              <a:t>EVIDENCE</a:t>
            </a:r>
            <a:endParaRPr lang="en-US" sz="1000" dirty="0"/>
          </a:p>
        </p:txBody>
      </p:sp>
      <p:sp>
        <p:nvSpPr>
          <p:cNvPr id="6" name="Text 4"/>
          <p:cNvSpPr/>
          <p:nvPr/>
        </p:nvSpPr>
        <p:spPr>
          <a:xfrm>
            <a:off x="6999732" y="2103120"/>
            <a:ext cx="4338828" cy="3108960"/>
          </a:xfrm>
          <a:prstGeom prst="rect">
            <a:avLst/>
          </a:prstGeom>
          <a:noFill/>
          <a:ln/>
        </p:spPr>
        <p:txBody>
          <a:bodyPr wrap="square" lIns="0" tIns="0" rIns="0" bIns="0" rtlCol="0" anchor="t"/>
          <a:lstStyle/>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The Champion is a dominant cultural code (doctrine.cultural_codes).</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B2B buyers with high brand connection are 60% willing to pay a premium vs 2% for no connection (CEB/Motista 2014).</a:t>
            </a:r>
            <a:endParaRPr lang="en-US" sz="1200" dirty="0"/>
          </a:p>
        </p:txBody>
      </p:sp>
      <p:sp>
        <p:nvSpPr>
          <p:cNvPr id="7" name="Text 5"/>
          <p:cNvSpPr/>
          <p:nvPr/>
        </p:nvSpPr>
        <p:spPr>
          <a:xfrm>
            <a:off x="548640" y="5532120"/>
            <a:ext cx="11064240" cy="36576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Visual: Split image: left side, a faceless corporate handshake; right side, a fist raised in solidarity. Caption: 'Buyers don’t…</a:t>
            </a:r>
            <a:endParaRPr lang="en-US" sz="1000" dirty="0"/>
          </a:p>
        </p:txBody>
      </p:sp>
      <p:sp>
        <p:nvSpPr>
          <p:cNvPr id="8" name="Shape 6"/>
          <p:cNvSpPr/>
          <p:nvPr/>
        </p:nvSpPr>
        <p:spPr>
          <a:xfrm>
            <a:off x="548640" y="5989320"/>
            <a:ext cx="310896" cy="310896"/>
          </a:xfrm>
          <a:prstGeom prst="ellipse">
            <a:avLst/>
          </a:prstGeom>
          <a:solidFill>
            <a:srgbClr val="16233A"/>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PLIMSOLL TESTBED (synthetic brand, KEN test only) · Creative · Ellis</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Plimsoll doesn’t sell products, it fights the system that makes them necessary.</a:t>
            </a:r>
            <a:endParaRPr lang="en-US" sz="2800" dirty="0"/>
          </a:p>
        </p:txBody>
      </p:sp>
      <p:sp>
        <p:nvSpPr>
          <p:cNvPr id="3" name="Text 1"/>
          <p:cNvSpPr/>
          <p:nvPr/>
        </p:nvSpPr>
        <p:spPr>
          <a:xfrm>
            <a:off x="548640" y="1554480"/>
            <a:ext cx="5811012" cy="3840480"/>
          </a:xfrm>
          <a:prstGeom prst="rect">
            <a:avLst/>
          </a:prstGeom>
          <a:noFill/>
          <a:ln/>
        </p:spPr>
        <p:txBody>
          <a:bodyPr wrap="square" lIns="0" tIns="0" rIns="0" bIns="0" rtlCol="0" anchor="t"/>
          <a:lstStyle/>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This is not a brand that competes on features. It’s a brand that exposes the flaws in the system those features serve. The idea: Plimsoll is the advocate for buyers trapped in a broken category.</a:t>
            </a:r>
            <a:endParaRPr lang="en-US" sz="1500" dirty="0"/>
          </a:p>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No other brand in the category dares to name the enemy. Plimsoll’s competitors sell solutions; Plimsoll sells a cause. That’s why it’s true of this brand and no other.</a:t>
            </a:r>
            <a:endParaRPr lang="en-US" sz="1500" dirty="0"/>
          </a:p>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Buyers care because they’re not just buying a product, they’re buying into a rebellion against the status quo. This turns transactions into movements.</a:t>
            </a:r>
            <a:endParaRPr lang="en-US" sz="1500" dirty="0"/>
          </a:p>
        </p:txBody>
      </p:sp>
      <p:sp>
        <p:nvSpPr>
          <p:cNvPr id="4" name="Shape 2"/>
          <p:cNvSpPr/>
          <p:nvPr/>
        </p:nvSpPr>
        <p:spPr>
          <a:xfrm>
            <a:off x="6725412" y="1554480"/>
            <a:ext cx="4887468" cy="3840480"/>
          </a:xfrm>
          <a:prstGeom prst="roundRect">
            <a:avLst>
              <a:gd name="adj" fmla="val 1429"/>
            </a:avLst>
          </a:prstGeom>
          <a:solidFill>
            <a:srgbClr val="F1F3F7"/>
          </a:solidFill>
          <a:ln/>
        </p:spPr>
      </p:sp>
      <p:sp>
        <p:nvSpPr>
          <p:cNvPr id="5" name="Text 3"/>
          <p:cNvSpPr/>
          <p:nvPr/>
        </p:nvSpPr>
        <p:spPr>
          <a:xfrm>
            <a:off x="6999732" y="1755648"/>
            <a:ext cx="4338828" cy="274320"/>
          </a:xfrm>
          <a:prstGeom prst="rect">
            <a:avLst/>
          </a:prstGeom>
          <a:noFill/>
          <a:ln/>
        </p:spPr>
        <p:txBody>
          <a:bodyPr wrap="square" lIns="0" tIns="0" rIns="0" bIns="0" rtlCol="0" anchor="ctr"/>
          <a:lstStyle/>
          <a:p>
            <a:pPr indent="0" marL="0">
              <a:buNone/>
            </a:pPr>
            <a:r>
              <a:rPr lang="en-US" sz="1000" b="1" spc="200" kern="0" dirty="0">
                <a:solidFill>
                  <a:srgbClr val="B08D57"/>
                </a:solidFill>
                <a:latin typeface="Calibri" pitchFamily="34" charset="0"/>
                <a:ea typeface="Calibri" pitchFamily="34" charset="-122"/>
                <a:cs typeface="Calibri" pitchFamily="34" charset="-120"/>
              </a:rPr>
              <a:t>EVIDENCE</a:t>
            </a:r>
            <a:endParaRPr lang="en-US" sz="1000" dirty="0"/>
          </a:p>
        </p:txBody>
      </p:sp>
      <p:sp>
        <p:nvSpPr>
          <p:cNvPr id="6" name="Text 4"/>
          <p:cNvSpPr/>
          <p:nvPr/>
        </p:nvSpPr>
        <p:spPr>
          <a:xfrm>
            <a:off x="6999732" y="2103120"/>
            <a:ext cx="4338828" cy="3108960"/>
          </a:xfrm>
          <a:prstGeom prst="rect">
            <a:avLst/>
          </a:prstGeom>
          <a:noFill/>
          <a:ln/>
        </p:spPr>
        <p:txBody>
          <a:bodyPr wrap="square" lIns="0" tIns="0" rIns="0" bIns="0" rtlCol="0" anchor="t"/>
          <a:lstStyle/>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Compelling Difference tier: 'Things our competitors don’t have' (BEL-CORE-362, Ash Farr for J&amp;J).</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B2B buyers with high brand connection are 60% willing to pay a premium (CEB/Motista 2014).</a:t>
            </a:r>
            <a:endParaRPr lang="en-US" sz="1200" dirty="0"/>
          </a:p>
        </p:txBody>
      </p:sp>
      <p:sp>
        <p:nvSpPr>
          <p:cNvPr id="7" name="Text 5"/>
          <p:cNvSpPr/>
          <p:nvPr/>
        </p:nvSpPr>
        <p:spPr>
          <a:xfrm>
            <a:off x="548640" y="5532120"/>
            <a:ext cx="11064240" cy="36576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Visual: Headline: 'The category is rigged. We’re here to fix it.' Subhead: 'Plimsoll doesn’t sell products. It fights the syste…</a:t>
            </a:r>
            <a:endParaRPr lang="en-US" sz="1000" dirty="0"/>
          </a:p>
        </p:txBody>
      </p:sp>
      <p:sp>
        <p:nvSpPr>
          <p:cNvPr id="8" name="Shape 6"/>
          <p:cNvSpPr/>
          <p:nvPr/>
        </p:nvSpPr>
        <p:spPr>
          <a:xfrm>
            <a:off x="548640" y="5989320"/>
            <a:ext cx="310896" cy="310896"/>
          </a:xfrm>
          <a:prstGeom prst="ellipse">
            <a:avLst/>
          </a:prstGeom>
          <a:solidFill>
            <a:srgbClr val="16233A"/>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PLIMSOLL TESTBED (synthetic brand, KEN test only) · Creative · Ellis</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This idea passes the three tests that separate ideas from executions.</a:t>
            </a:r>
            <a:endParaRPr lang="en-US" sz="2800" dirty="0"/>
          </a:p>
        </p:txBody>
      </p:sp>
      <p:sp>
        <p:nvSpPr>
          <p:cNvPr id="3" name="Text 1"/>
          <p:cNvSpPr/>
          <p:nvPr/>
        </p:nvSpPr>
        <p:spPr>
          <a:xfrm>
            <a:off x="548640" y="1554480"/>
            <a:ext cx="5811012" cy="3840480"/>
          </a:xfrm>
          <a:prstGeom prst="rect">
            <a:avLst/>
          </a:prstGeom>
          <a:noFill/>
          <a:ln/>
        </p:spPr>
        <p:txBody>
          <a:bodyPr wrap="square" lIns="0" tIns="0" rIns="0" bIns="0" rtlCol="0" anchor="t"/>
          <a:lstStyle/>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**Multiplication test**: The idea generates endless executions. Example: a film exposing industry price-fixing, a manifesto for fairer contracts, a tool that lets buyers audit their own suppliers.</a:t>
            </a:r>
            <a:endParaRPr lang="en-US" sz="1500" dirty="0"/>
          </a:p>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**Sentence test**: The idea can be written without naming a medium. 'Plimsoll fights the system that rigs the category against buyers.' No film, no headline, no talent, just the idea.</a:t>
            </a:r>
            <a:endParaRPr lang="en-US" sz="1500" dirty="0"/>
          </a:p>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**Subtraction test**: Remove the medium, the talent, and the edit. What’s left? A cause. A fight. A brand that stands for something bigger than itself.</a:t>
            </a:r>
            <a:endParaRPr lang="en-US" sz="1500" dirty="0"/>
          </a:p>
        </p:txBody>
      </p:sp>
      <p:sp>
        <p:nvSpPr>
          <p:cNvPr id="4" name="Shape 2"/>
          <p:cNvSpPr/>
          <p:nvPr/>
        </p:nvSpPr>
        <p:spPr>
          <a:xfrm>
            <a:off x="6725412" y="1554480"/>
            <a:ext cx="4887468" cy="3840480"/>
          </a:xfrm>
          <a:prstGeom prst="roundRect">
            <a:avLst>
              <a:gd name="adj" fmla="val 1429"/>
            </a:avLst>
          </a:prstGeom>
          <a:solidFill>
            <a:srgbClr val="F1F3F7"/>
          </a:solidFill>
          <a:ln/>
        </p:spPr>
      </p:sp>
      <p:sp>
        <p:nvSpPr>
          <p:cNvPr id="5" name="Text 3"/>
          <p:cNvSpPr/>
          <p:nvPr/>
        </p:nvSpPr>
        <p:spPr>
          <a:xfrm>
            <a:off x="6999732" y="1755648"/>
            <a:ext cx="4338828" cy="274320"/>
          </a:xfrm>
          <a:prstGeom prst="rect">
            <a:avLst/>
          </a:prstGeom>
          <a:noFill/>
          <a:ln/>
        </p:spPr>
        <p:txBody>
          <a:bodyPr wrap="square" lIns="0" tIns="0" rIns="0" bIns="0" rtlCol="0" anchor="ctr"/>
          <a:lstStyle/>
          <a:p>
            <a:pPr indent="0" marL="0">
              <a:buNone/>
            </a:pPr>
            <a:r>
              <a:rPr lang="en-US" sz="1000" b="1" spc="200" kern="0" dirty="0">
                <a:solidFill>
                  <a:srgbClr val="B08D57"/>
                </a:solidFill>
                <a:latin typeface="Calibri" pitchFamily="34" charset="0"/>
                <a:ea typeface="Calibri" pitchFamily="34" charset="-122"/>
                <a:cs typeface="Calibri" pitchFamily="34" charset="-120"/>
              </a:rPr>
              <a:t>EVIDENCE</a:t>
            </a:r>
            <a:endParaRPr lang="en-US" sz="1000" dirty="0"/>
          </a:p>
        </p:txBody>
      </p:sp>
      <p:sp>
        <p:nvSpPr>
          <p:cNvPr id="6" name="Text 4"/>
          <p:cNvSpPr/>
          <p:nvPr/>
        </p:nvSpPr>
        <p:spPr>
          <a:xfrm>
            <a:off x="6999732" y="2103120"/>
            <a:ext cx="4338828" cy="3108960"/>
          </a:xfrm>
          <a:prstGeom prst="rect">
            <a:avLst/>
          </a:prstGeom>
          <a:noFill/>
          <a:ln/>
        </p:spPr>
        <p:txBody>
          <a:bodyPr wrap="square" lIns="0" tIns="0" rIns="0" bIns="0" rtlCol="0" anchor="t"/>
          <a:lstStyle/>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Multiplication test: Idea generates executions across channels (BEL-CORE-248, Creative Ignition).</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Sentence test: Idea survives without medium (BEL-CORE-247, Three Sticker Vote).</a:t>
            </a:r>
            <a:endParaRPr lang="en-US" sz="1200" dirty="0"/>
          </a:p>
        </p:txBody>
      </p:sp>
      <p:sp>
        <p:nvSpPr>
          <p:cNvPr id="7" name="Text 5"/>
          <p:cNvSpPr/>
          <p:nvPr/>
        </p:nvSpPr>
        <p:spPr>
          <a:xfrm>
            <a:off x="548640" y="5532120"/>
            <a:ext cx="11064240" cy="36576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Visual: Venn diagram: three overlapping circles labeled 'Multiplication,' 'Sentence,' 'Subtraction.' Centre: 'This is an idea, …</a:t>
            </a:r>
            <a:endParaRPr lang="en-US" sz="1000" dirty="0"/>
          </a:p>
        </p:txBody>
      </p:sp>
      <p:sp>
        <p:nvSpPr>
          <p:cNvPr id="8" name="Shape 6"/>
          <p:cNvSpPr/>
          <p:nvPr/>
        </p:nvSpPr>
        <p:spPr>
          <a:xfrm>
            <a:off x="548640" y="5989320"/>
            <a:ext cx="310896" cy="310896"/>
          </a:xfrm>
          <a:prstGeom prst="ellipse">
            <a:avLst/>
          </a:prstGeom>
          <a:solidFill>
            <a:srgbClr val="16233A"/>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5</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PLIMSOLL TESTBED (synthetic brand, KEN test only) · Creative · Ellis</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The idea shows up as a rebellion, not a campaign.</a:t>
            </a:r>
            <a:endParaRPr lang="en-US" sz="2800" dirty="0"/>
          </a:p>
        </p:txBody>
      </p:sp>
      <p:sp>
        <p:nvSpPr>
          <p:cNvPr id="3" name="Text 1"/>
          <p:cNvSpPr/>
          <p:nvPr/>
        </p:nvSpPr>
        <p:spPr>
          <a:xfrm>
            <a:off x="548640" y="1554480"/>
            <a:ext cx="5811012" cy="3840480"/>
          </a:xfrm>
          <a:prstGeom prst="rect">
            <a:avLst/>
          </a:prstGeom>
          <a:noFill/>
          <a:ln/>
        </p:spPr>
        <p:txBody>
          <a:bodyPr wrap="square" lIns="0" tIns="0" rIns="0" bIns="0" rtlCol="0" anchor="t"/>
          <a:lstStyle/>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**Film**: A 60-second manifesto. Visuals: a buyer trapped in a maze of fine print, a Plimsoll rep smashing the walls. Voiceover: 'The category is rigged. We’re here to fix it. Plimsoll, fighting for buyers, not just sel…</a:t>
            </a:r>
            <a:endParaRPr lang="en-US" sz="1500" dirty="0"/>
          </a:p>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**Print**: Headline: 'Your supplier’s contract is a trap. Here’s how to escape.' Body copy: 'Plimsoll doesn’t just sell products. It exposes the system that makes them necessary.'</a:t>
            </a:r>
            <a:endParaRPr lang="en-US" sz="1500" dirty="0"/>
          </a:p>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**Social**: A tool that lets buyers upload their contracts and see hidden clauses. Caption: 'The system is rigged. We’re giving you the map.'</a:t>
            </a:r>
            <a:endParaRPr lang="en-US" sz="1500" dirty="0"/>
          </a:p>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**Experiential**: A pop-up 'courtroom' where buyers put their suppliers on trial. Verdict: 'Guilty of rigging the category.'</a:t>
            </a:r>
            <a:endParaRPr lang="en-US" sz="1500" dirty="0"/>
          </a:p>
        </p:txBody>
      </p:sp>
      <p:sp>
        <p:nvSpPr>
          <p:cNvPr id="4" name="Shape 2"/>
          <p:cNvSpPr/>
          <p:nvPr/>
        </p:nvSpPr>
        <p:spPr>
          <a:xfrm>
            <a:off x="6725412" y="1554480"/>
            <a:ext cx="4887468" cy="3840480"/>
          </a:xfrm>
          <a:prstGeom prst="roundRect">
            <a:avLst>
              <a:gd name="adj" fmla="val 1429"/>
            </a:avLst>
          </a:prstGeom>
          <a:solidFill>
            <a:srgbClr val="F1F3F7"/>
          </a:solidFill>
          <a:ln/>
        </p:spPr>
      </p:sp>
      <p:sp>
        <p:nvSpPr>
          <p:cNvPr id="5" name="Text 3"/>
          <p:cNvSpPr/>
          <p:nvPr/>
        </p:nvSpPr>
        <p:spPr>
          <a:xfrm>
            <a:off x="6999732" y="1755648"/>
            <a:ext cx="4338828" cy="274320"/>
          </a:xfrm>
          <a:prstGeom prst="rect">
            <a:avLst/>
          </a:prstGeom>
          <a:noFill/>
          <a:ln/>
        </p:spPr>
        <p:txBody>
          <a:bodyPr wrap="square" lIns="0" tIns="0" rIns="0" bIns="0" rtlCol="0" anchor="ctr"/>
          <a:lstStyle/>
          <a:p>
            <a:pPr indent="0" marL="0">
              <a:buNone/>
            </a:pPr>
            <a:r>
              <a:rPr lang="en-US" sz="1000" b="1" spc="200" kern="0" dirty="0">
                <a:solidFill>
                  <a:srgbClr val="B08D57"/>
                </a:solidFill>
                <a:latin typeface="Calibri" pitchFamily="34" charset="0"/>
                <a:ea typeface="Calibri" pitchFamily="34" charset="-122"/>
                <a:cs typeface="Calibri" pitchFamily="34" charset="-120"/>
              </a:rPr>
              <a:t>EVIDENCE</a:t>
            </a:r>
            <a:endParaRPr lang="en-US" sz="1000" dirty="0"/>
          </a:p>
        </p:txBody>
      </p:sp>
      <p:sp>
        <p:nvSpPr>
          <p:cNvPr id="6" name="Text 4"/>
          <p:cNvSpPr/>
          <p:nvPr/>
        </p:nvSpPr>
        <p:spPr>
          <a:xfrm>
            <a:off x="6999732" y="2103120"/>
            <a:ext cx="4338828" cy="3108960"/>
          </a:xfrm>
          <a:prstGeom prst="rect">
            <a:avLst/>
          </a:prstGeom>
          <a:noFill/>
          <a:ln/>
        </p:spPr>
        <p:txBody>
          <a:bodyPr wrap="square" lIns="0" tIns="0" rIns="0" bIns="0" rtlCol="0" anchor="t"/>
          <a:lstStyle/>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Game Changer tier: 'Resets the category' (BEL-CORE-362, Ash Farr for J&amp;J).</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The Champion cultural code: 'Fights the powerful for the ordinary person' (doctrine.cultural_codes).</a:t>
            </a:r>
            <a:endParaRPr lang="en-US" sz="1200" dirty="0"/>
          </a:p>
        </p:txBody>
      </p:sp>
      <p:sp>
        <p:nvSpPr>
          <p:cNvPr id="7" name="Text 5"/>
          <p:cNvSpPr/>
          <p:nvPr/>
        </p:nvSpPr>
        <p:spPr>
          <a:xfrm>
            <a:off x="548640" y="5532120"/>
            <a:ext cx="11064240" cy="36576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Visual: Collage: film storyboard, print ad, social post, experiential photo. Caption: 'One idea, endless ways to rebel.'</a:t>
            </a:r>
            <a:endParaRPr lang="en-US" sz="1000" dirty="0"/>
          </a:p>
        </p:txBody>
      </p:sp>
      <p:sp>
        <p:nvSpPr>
          <p:cNvPr id="8" name="Shape 6"/>
          <p:cNvSpPr/>
          <p:nvPr/>
        </p:nvSpPr>
        <p:spPr>
          <a:xfrm>
            <a:off x="548640" y="5989320"/>
            <a:ext cx="310896" cy="310896"/>
          </a:xfrm>
          <a:prstGeom prst="ellipse">
            <a:avLst/>
          </a:prstGeom>
          <a:solidFill>
            <a:srgbClr val="16233A"/>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6</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PLIMSOLL TESTBED (synthetic brand, KEN test only) · Creative · Ellis</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The idea sticks because it’s a story people want to join.</a:t>
            </a:r>
            <a:endParaRPr lang="en-US" sz="2800" dirty="0"/>
          </a:p>
        </p:txBody>
      </p:sp>
      <p:sp>
        <p:nvSpPr>
          <p:cNvPr id="3" name="Text 1"/>
          <p:cNvSpPr/>
          <p:nvPr/>
        </p:nvSpPr>
        <p:spPr>
          <a:xfrm>
            <a:off x="548640" y="1554480"/>
            <a:ext cx="5811012" cy="3840480"/>
          </a:xfrm>
          <a:prstGeom prst="rect">
            <a:avLst/>
          </a:prstGeom>
          <a:noFill/>
          <a:ln/>
        </p:spPr>
        <p:txBody>
          <a:bodyPr wrap="square" lIns="0" tIns="0" rIns="0" bIns="0" rtlCol="0" anchor="t"/>
          <a:lstStyle/>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**Simple**: One enemy (the rigged system), one hero (Plimsoll), one call (fight back).</a:t>
            </a:r>
            <a:endParaRPr lang="en-US" sz="1500" dirty="0"/>
          </a:p>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**Unexpected**: Brands don’t expose their own category. Plimsoll does.</a:t>
            </a:r>
            <a:endParaRPr lang="en-US" sz="1500" dirty="0"/>
          </a:p>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**Concrete**: A tool to audit contracts, a courtroom to put suppliers on trial, tangible proof of the fight.</a:t>
            </a:r>
            <a:endParaRPr lang="en-US" sz="1500" dirty="0"/>
          </a:p>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**Credible**: Plimsoll’s expertise in the category makes it the only brand that can credibly call out the system.</a:t>
            </a:r>
            <a:endParaRPr lang="en-US" sz="1500" dirty="0"/>
          </a:p>
        </p:txBody>
      </p:sp>
      <p:sp>
        <p:nvSpPr>
          <p:cNvPr id="4" name="Shape 2"/>
          <p:cNvSpPr/>
          <p:nvPr/>
        </p:nvSpPr>
        <p:spPr>
          <a:xfrm>
            <a:off x="6725412" y="1554480"/>
            <a:ext cx="4887468" cy="3840480"/>
          </a:xfrm>
          <a:prstGeom prst="roundRect">
            <a:avLst>
              <a:gd name="adj" fmla="val 1429"/>
            </a:avLst>
          </a:prstGeom>
          <a:solidFill>
            <a:srgbClr val="F1F3F7"/>
          </a:solidFill>
          <a:ln/>
        </p:spPr>
      </p:sp>
      <p:sp>
        <p:nvSpPr>
          <p:cNvPr id="5" name="Text 3"/>
          <p:cNvSpPr/>
          <p:nvPr/>
        </p:nvSpPr>
        <p:spPr>
          <a:xfrm>
            <a:off x="6999732" y="1755648"/>
            <a:ext cx="4338828" cy="274320"/>
          </a:xfrm>
          <a:prstGeom prst="rect">
            <a:avLst/>
          </a:prstGeom>
          <a:noFill/>
          <a:ln/>
        </p:spPr>
        <p:txBody>
          <a:bodyPr wrap="square" lIns="0" tIns="0" rIns="0" bIns="0" rtlCol="0" anchor="ctr"/>
          <a:lstStyle/>
          <a:p>
            <a:pPr indent="0" marL="0">
              <a:buNone/>
            </a:pPr>
            <a:r>
              <a:rPr lang="en-US" sz="1000" b="1" spc="200" kern="0" dirty="0">
                <a:solidFill>
                  <a:srgbClr val="B08D57"/>
                </a:solidFill>
                <a:latin typeface="Calibri" pitchFamily="34" charset="0"/>
                <a:ea typeface="Calibri" pitchFamily="34" charset="-122"/>
                <a:cs typeface="Calibri" pitchFamily="34" charset="-120"/>
              </a:rPr>
              <a:t>EVIDENCE</a:t>
            </a:r>
            <a:endParaRPr lang="en-US" sz="1000" dirty="0"/>
          </a:p>
        </p:txBody>
      </p:sp>
      <p:sp>
        <p:nvSpPr>
          <p:cNvPr id="6" name="Text 4"/>
          <p:cNvSpPr/>
          <p:nvPr/>
        </p:nvSpPr>
        <p:spPr>
          <a:xfrm>
            <a:off x="6999732" y="2103120"/>
            <a:ext cx="4338828" cy="3108960"/>
          </a:xfrm>
          <a:prstGeom prst="rect">
            <a:avLst/>
          </a:prstGeom>
          <a:noFill/>
          <a:ln/>
        </p:spPr>
        <p:txBody>
          <a:bodyPr wrap="square" lIns="0" tIns="0" rIns="0" bIns="0" rtlCol="0" anchor="t"/>
          <a:lstStyle/>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Made to Stick (Heath &amp; Heath 2007): SUCCESs framework.</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The Curse of Knowledge (Newton 1990): Tappers overestimate listeners' understanding by 48x.</a:t>
            </a:r>
            <a:endParaRPr lang="en-US" sz="1200" dirty="0"/>
          </a:p>
        </p:txBody>
      </p:sp>
      <p:sp>
        <p:nvSpPr>
          <p:cNvPr id="7" name="Text 5"/>
          <p:cNvSpPr/>
          <p:nvPr/>
        </p:nvSpPr>
        <p:spPr>
          <a:xfrm>
            <a:off x="548640" y="5532120"/>
            <a:ext cx="11064240" cy="36576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Visual: SUCCESs grid: six rows, each with a verdict (e.g., 'Simple: Pass'). Caption: 'This idea is built to stick.'</a:t>
            </a:r>
            <a:endParaRPr lang="en-US" sz="1000" dirty="0"/>
          </a:p>
        </p:txBody>
      </p:sp>
      <p:sp>
        <p:nvSpPr>
          <p:cNvPr id="8" name="Shape 6"/>
          <p:cNvSpPr/>
          <p:nvPr/>
        </p:nvSpPr>
        <p:spPr>
          <a:xfrm>
            <a:off x="548640" y="5989320"/>
            <a:ext cx="310896" cy="310896"/>
          </a:xfrm>
          <a:prstGeom prst="ellipse">
            <a:avLst/>
          </a:prstGeom>
          <a:solidFill>
            <a:srgbClr val="16233A"/>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7</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PLIMSOLL TESTBED (synthetic brand, KEN test only) · Creative · Ellis</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The idea is inspiring, brilliantly executed, and fit for purpose, and it makes you gasp.</a:t>
            </a:r>
            <a:endParaRPr lang="en-US" sz="2800" dirty="0"/>
          </a:p>
        </p:txBody>
      </p:sp>
      <p:sp>
        <p:nvSpPr>
          <p:cNvPr id="3" name="Text 1"/>
          <p:cNvSpPr/>
          <p:nvPr/>
        </p:nvSpPr>
        <p:spPr>
          <a:xfrm>
            <a:off x="548640" y="1554480"/>
            <a:ext cx="5811012" cy="3840480"/>
          </a:xfrm>
          <a:prstGeom prst="rect">
            <a:avLst/>
          </a:prstGeom>
          <a:noFill/>
          <a:ln/>
        </p:spPr>
        <p:txBody>
          <a:bodyPr wrap="square" lIns="0" tIns="0" rIns="0" bIns="0" rtlCol="0" anchor="t"/>
          <a:lstStyle/>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**D&amp;AD**: Inspiring (yes, it resets the category), brilliantly executed (yes, tangible proof across channels), fit for purpose (yes, drives mental availability and conversion).</a:t>
            </a:r>
            <a:endParaRPr lang="en-US" sz="1500" dirty="0"/>
          </a:p>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**Ogilvy 1983**: Did it make me gasp? Yes. Do I wish I’d thought of it? Yes. Is it unique? Yes, no other brand in the category dares to name the enemy. Does it fit the strategy? Yes, it turns transactions into movements…</a:t>
            </a:r>
            <a:endParaRPr lang="en-US" sz="1500" dirty="0"/>
          </a:p>
        </p:txBody>
      </p:sp>
      <p:sp>
        <p:nvSpPr>
          <p:cNvPr id="4" name="Shape 2"/>
          <p:cNvSpPr/>
          <p:nvPr/>
        </p:nvSpPr>
        <p:spPr>
          <a:xfrm>
            <a:off x="6725412" y="1554480"/>
            <a:ext cx="4887468" cy="3840480"/>
          </a:xfrm>
          <a:prstGeom prst="roundRect">
            <a:avLst>
              <a:gd name="adj" fmla="val 1429"/>
            </a:avLst>
          </a:prstGeom>
          <a:solidFill>
            <a:srgbClr val="F1F3F7"/>
          </a:solidFill>
          <a:ln/>
        </p:spPr>
      </p:sp>
      <p:sp>
        <p:nvSpPr>
          <p:cNvPr id="5" name="Text 3"/>
          <p:cNvSpPr/>
          <p:nvPr/>
        </p:nvSpPr>
        <p:spPr>
          <a:xfrm>
            <a:off x="6999732" y="1755648"/>
            <a:ext cx="4338828" cy="274320"/>
          </a:xfrm>
          <a:prstGeom prst="rect">
            <a:avLst/>
          </a:prstGeom>
          <a:noFill/>
          <a:ln/>
        </p:spPr>
        <p:txBody>
          <a:bodyPr wrap="square" lIns="0" tIns="0" rIns="0" bIns="0" rtlCol="0" anchor="ctr"/>
          <a:lstStyle/>
          <a:p>
            <a:pPr indent="0" marL="0">
              <a:buNone/>
            </a:pPr>
            <a:r>
              <a:rPr lang="en-US" sz="1000" b="1" spc="200" kern="0" dirty="0">
                <a:solidFill>
                  <a:srgbClr val="B08D57"/>
                </a:solidFill>
                <a:latin typeface="Calibri" pitchFamily="34" charset="0"/>
                <a:ea typeface="Calibri" pitchFamily="34" charset="-122"/>
                <a:cs typeface="Calibri" pitchFamily="34" charset="-120"/>
              </a:rPr>
              <a:t>EVIDENCE</a:t>
            </a:r>
            <a:endParaRPr lang="en-US" sz="1000" dirty="0"/>
          </a:p>
        </p:txBody>
      </p:sp>
      <p:sp>
        <p:nvSpPr>
          <p:cNvPr id="6" name="Text 4"/>
          <p:cNvSpPr/>
          <p:nvPr/>
        </p:nvSpPr>
        <p:spPr>
          <a:xfrm>
            <a:off x="6999732" y="2103120"/>
            <a:ext cx="4338828" cy="3108960"/>
          </a:xfrm>
          <a:prstGeom prst="rect">
            <a:avLst/>
          </a:prstGeom>
          <a:noFill/>
          <a:ln/>
        </p:spPr>
        <p:txBody>
          <a:bodyPr wrap="square" lIns="0" tIns="0" rIns="0" bIns="0" rtlCol="0" anchor="t"/>
          <a:lstStyle/>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D&amp;AD criteria: Inspiring, brilliantly executed, fit for purpose.</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Ogilvy 1983: 'Did it make me gasp?' and four other questions.</a:t>
            </a:r>
            <a:endParaRPr lang="en-US" sz="1200" dirty="0"/>
          </a:p>
        </p:txBody>
      </p:sp>
      <p:sp>
        <p:nvSpPr>
          <p:cNvPr id="7" name="Text 5"/>
          <p:cNvSpPr/>
          <p:nvPr/>
        </p:nvSpPr>
        <p:spPr>
          <a:xfrm>
            <a:off x="548640" y="5532120"/>
            <a:ext cx="11064240" cy="36576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Visual: Two columns: D&amp;AD (three checks) and Ogilvy (five checks). Caption: 'This idea passes the toughest tests.'</a:t>
            </a:r>
            <a:endParaRPr lang="en-US" sz="1000" dirty="0"/>
          </a:p>
        </p:txBody>
      </p:sp>
      <p:sp>
        <p:nvSpPr>
          <p:cNvPr id="8" name="Shape 6"/>
          <p:cNvSpPr/>
          <p:nvPr/>
        </p:nvSpPr>
        <p:spPr>
          <a:xfrm>
            <a:off x="548640" y="5989320"/>
            <a:ext cx="310896" cy="310896"/>
          </a:xfrm>
          <a:prstGeom prst="ellipse">
            <a:avLst/>
          </a:prstGeom>
          <a:solidFill>
            <a:srgbClr val="16233A"/>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8</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PLIMSOLL TESTBED (synthetic brand, KEN test only) · Creative · Ellis</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We’re buying the Behaviour Breakthrough rung, because this idea changes how buyers act.</a:t>
            </a:r>
            <a:endParaRPr lang="en-US" sz="2800" dirty="0"/>
          </a:p>
        </p:txBody>
      </p:sp>
      <p:sp>
        <p:nvSpPr>
          <p:cNvPr id="3" name="Text 1"/>
          <p:cNvSpPr/>
          <p:nvPr/>
        </p:nvSpPr>
        <p:spPr>
          <a:xfrm>
            <a:off x="548640" y="1554480"/>
            <a:ext cx="5811012" cy="3840480"/>
          </a:xfrm>
          <a:prstGeom prst="rect">
            <a:avLst/>
          </a:prstGeom>
          <a:noFill/>
          <a:ln/>
        </p:spPr>
        <p:txBody>
          <a:bodyPr wrap="square" lIns="0" tIns="0" rIns="0" bIns="0" rtlCol="0" anchor="t"/>
          <a:lstStyle/>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The Creative Effectiveness Ladder (Hurman &amp; Field 2020) has six rungs. This idea sits at **Behaviour Breakthrough**: it doesn’t just build the brand, it changes how buyers behave in the category.</a:t>
            </a:r>
            <a:endParaRPr lang="en-US" sz="1500" dirty="0"/>
          </a:p>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The Creative Commitment: £5M over 18 months, across 5 channels (film, print, social, experiential, PR). The goal: shift 10% of buyers from passive to active (auditing contracts, demanding fairer terms).</a:t>
            </a:r>
            <a:endParaRPr lang="en-US" sz="1500" dirty="0"/>
          </a:p>
          <a:p>
            <a:pPr marL="342900" indent="-342900">
              <a:spcAft>
                <a:spcPts val="800"/>
              </a:spcAft>
              <a:buSzPct val="100000"/>
              <a:buChar char="•"/>
            </a:pPr>
            <a:r>
              <a:rPr lang="en-US" sz="1500" dirty="0">
                <a:solidFill>
                  <a:srgbClr val="16233A"/>
                </a:solidFill>
                <a:latin typeface="Calibri" pitchFamily="34" charset="0"/>
                <a:ea typeface="Calibri" pitchFamily="34" charset="-122"/>
                <a:cs typeface="Calibri" pitchFamily="34" charset="-120"/>
              </a:rPr>
              <a:t>This is not a campaign. It’s a movement. And movements change behaviour.</a:t>
            </a:r>
            <a:endParaRPr lang="en-US" sz="1500" dirty="0"/>
          </a:p>
        </p:txBody>
      </p:sp>
      <p:sp>
        <p:nvSpPr>
          <p:cNvPr id="4" name="Shape 2"/>
          <p:cNvSpPr/>
          <p:nvPr/>
        </p:nvSpPr>
        <p:spPr>
          <a:xfrm>
            <a:off x="6725412" y="1554480"/>
            <a:ext cx="4887468" cy="3840480"/>
          </a:xfrm>
          <a:prstGeom prst="roundRect">
            <a:avLst>
              <a:gd name="adj" fmla="val 1429"/>
            </a:avLst>
          </a:prstGeom>
          <a:solidFill>
            <a:srgbClr val="F1F3F7"/>
          </a:solidFill>
          <a:ln/>
        </p:spPr>
      </p:sp>
      <p:sp>
        <p:nvSpPr>
          <p:cNvPr id="5" name="Text 3"/>
          <p:cNvSpPr/>
          <p:nvPr/>
        </p:nvSpPr>
        <p:spPr>
          <a:xfrm>
            <a:off x="6999732" y="1755648"/>
            <a:ext cx="4338828" cy="274320"/>
          </a:xfrm>
          <a:prstGeom prst="rect">
            <a:avLst/>
          </a:prstGeom>
          <a:noFill/>
          <a:ln/>
        </p:spPr>
        <p:txBody>
          <a:bodyPr wrap="square" lIns="0" tIns="0" rIns="0" bIns="0" rtlCol="0" anchor="ctr"/>
          <a:lstStyle/>
          <a:p>
            <a:pPr indent="0" marL="0">
              <a:buNone/>
            </a:pPr>
            <a:r>
              <a:rPr lang="en-US" sz="1000" b="1" spc="200" kern="0" dirty="0">
                <a:solidFill>
                  <a:srgbClr val="B08D57"/>
                </a:solidFill>
                <a:latin typeface="Calibri" pitchFamily="34" charset="0"/>
                <a:ea typeface="Calibri" pitchFamily="34" charset="-122"/>
                <a:cs typeface="Calibri" pitchFamily="34" charset="-120"/>
              </a:rPr>
              <a:t>EVIDENCE</a:t>
            </a:r>
            <a:endParaRPr lang="en-US" sz="1000" dirty="0"/>
          </a:p>
        </p:txBody>
      </p:sp>
      <p:sp>
        <p:nvSpPr>
          <p:cNvPr id="6" name="Text 4"/>
          <p:cNvSpPr/>
          <p:nvPr/>
        </p:nvSpPr>
        <p:spPr>
          <a:xfrm>
            <a:off x="6999732" y="2103120"/>
            <a:ext cx="4338828" cy="3108960"/>
          </a:xfrm>
          <a:prstGeom prst="rect">
            <a:avLst/>
          </a:prstGeom>
          <a:noFill/>
          <a:ln/>
        </p:spPr>
        <p:txBody>
          <a:bodyPr wrap="square" lIns="0" tIns="0" rIns="0" bIns="0" rtlCol="0" anchor="t"/>
          <a:lstStyle/>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Creative Effectiveness Ladder: Behaviour Breakthrough rung (Hurman &amp; Field 2020).</a:t>
            </a:r>
            <a:endParaRPr lang="en-US" sz="1200" dirty="0"/>
          </a:p>
          <a:p>
            <a:pPr marL="342900" indent="-342900">
              <a:spcAft>
                <a:spcPts val="700"/>
              </a:spcAft>
              <a:buSzPct val="100000"/>
              <a:buChar char="•"/>
            </a:pPr>
            <a:r>
              <a:rPr lang="en-US" sz="1200" dirty="0">
                <a:solidFill>
                  <a:srgbClr val="16233A"/>
                </a:solidFill>
                <a:latin typeface="Calibri" pitchFamily="34" charset="0"/>
                <a:ea typeface="Calibri" pitchFamily="34" charset="-122"/>
                <a:cs typeface="Calibri" pitchFamily="34" charset="-120"/>
              </a:rPr>
              <a:t>Optimal brand-building share of budget: 60% for considered purchases (Binet &amp; Field, IPA Databank).</a:t>
            </a:r>
            <a:endParaRPr lang="en-US" sz="1200" dirty="0"/>
          </a:p>
        </p:txBody>
      </p:sp>
      <p:sp>
        <p:nvSpPr>
          <p:cNvPr id="7" name="Text 5"/>
          <p:cNvSpPr/>
          <p:nvPr/>
        </p:nvSpPr>
        <p:spPr>
          <a:xfrm>
            <a:off x="548640" y="5532120"/>
            <a:ext cx="11064240" cy="36576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Visual: Ladder graphic: six rungs, arrow pointing to 'Behaviour Breakthrough.' Caption: 'This idea changes how buyers act.'</a:t>
            </a:r>
            <a:endParaRPr lang="en-US" sz="1000" dirty="0"/>
          </a:p>
        </p:txBody>
      </p:sp>
      <p:sp>
        <p:nvSpPr>
          <p:cNvPr id="8" name="Shape 6"/>
          <p:cNvSpPr/>
          <p:nvPr/>
        </p:nvSpPr>
        <p:spPr>
          <a:xfrm>
            <a:off x="548640" y="5989320"/>
            <a:ext cx="310896" cy="310896"/>
          </a:xfrm>
          <a:prstGeom prst="ellipse">
            <a:avLst/>
          </a:prstGeom>
          <a:solidFill>
            <a:srgbClr val="16233A"/>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9</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PLIMSOLL TESTBED (synthetic brand, KEN test only) · Creative · Ellis</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ideacel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Plimsoll doesn’t sell products, it fights the system that makes them necessary.</dc:title>
  <dc:subject>PptxGenJS Presentation</dc:subject>
  <dc:creator>ideacel</dc:creator>
  <cp:lastModifiedBy>ideacel</cp:lastModifiedBy>
  <cp:revision>1</cp:revision>
  <dcterms:created xsi:type="dcterms:W3CDTF">2026-08-19T03:38:50Z</dcterms:created>
  <dcterms:modified xsi:type="dcterms:W3CDTF">2026-08-19T03:38:50Z</dcterms:modified>
</cp:coreProperties>
</file>