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TT-DECK-01-STRATEGY · run 304e6bf7-1ce2-421d-bf8c-8a0c8b6e5321 · slide 1 of 10.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TT-DECK-01-STRATEGY · run 304e6bf7-1ce2-421d-bf8c-8a0c8b6e5321 · slide 10 of 10.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TT-DECK-01-STRATEGY · run 304e6bf7-1ce2-421d-bf8c-8a0c8b6e5321 · slide 2 of 10.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TT-DECK-01-STRATEGY · run 304e6bf7-1ce2-421d-bf8c-8a0c8b6e5321 · slide 3 of 10.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TT-DECK-01-STRATEGY · run 304e6bf7-1ce2-421d-bf8c-8a0c8b6e5321 · slide 4 of 10.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TT-DECK-01-STRATEGY · run 304e6bf7-1ce2-421d-bf8c-8a0c8b6e5321 · slide 5 of 10.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TT-DECK-01-STRATEGY · run 304e6bf7-1ce2-421d-bf8c-8a0c8b6e5321 · slide 6 of 10.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TT-DECK-01-STRATEGY · run 304e6bf7-1ce2-421d-bf8c-8a0c8b6e5321 · slide 7 of 10.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TT-DECK-01-STRATEGY · run 304e6bf7-1ce2-421d-bf8c-8a0c8b6e5321 · slide 8 of 10.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TT-DECK-01-STRATEGY · run 304e6bf7-1ce2-421d-bf8c-8a0c8b6e5321 · slide 9 of 10.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623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822960"/>
            <a:ext cx="11064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spc="300" kern="0" dirty="0">
                <a:solidFill>
                  <a:srgbClr val="B08D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STRATEGY  ·  PLIMSOLL TESTBED (SYNTHETIC BRAND, KEN TEST ONLY)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1280160"/>
            <a:ext cx="1106424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Decidr must build mental availability and distinctive assets to convert out-of-market buyers, not just optimise for in-market efficiency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48640" y="3749040"/>
            <a:ext cx="11064240" cy="1600200"/>
          </a:xfrm>
          <a:prstGeom prst="rect">
            <a:avLst/>
          </a:prstGeom>
          <a:solidFill>
            <a:srgbClr val="1F2F46"/>
          </a:solidFill>
          <a:ln/>
        </p:spPr>
      </p:sp>
      <p:sp>
        <p:nvSpPr>
          <p:cNvPr id="5" name="Text 3"/>
          <p:cNvSpPr/>
          <p:nvPr/>
        </p:nvSpPr>
        <p:spPr>
          <a:xfrm>
            <a:off x="868680" y="3931920"/>
            <a:ext cx="1042416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B08D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ANSWER
</a:t>
            </a:r>
            <a:endParaRPr lang="en-US" sz="1000" dirty="0"/>
          </a:p>
          <a:p>
            <a:pPr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Recommend Horizon 1: Fund 60% of budget to brand building, measured by KPI-BRAND-ACT-SPLIT, to close the mental availability gap against the 95% of buyers who are out of market at any time (cross-category law, CAT-AUTO, summitpartners.com). Reject the activation-only alternative because it leaves 95% of the category u…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548640" y="5989320"/>
            <a:ext cx="110642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Vane and Ellis · 19 Aug 2026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B08D57"/>
          </a:solidFill>
          <a:ln/>
        </p:spPr>
      </p:sp>
      <p:sp>
        <p:nvSpPr>
          <p:cNvPr id="8" name="Text 6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PLIMSOLL TESTBED (synthetic brand, KEN test only) · Strategy · Vane and Ellis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623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Provenance</a:t>
            </a:r>
            <a:endParaRPr lang="en-US" sz="2800" dirty="0"/>
          </a:p>
        </p:txBody>
      </p:sp>
      <p:graphicFrame>
        <p:nvGraphicFramePr>
          <p:cNvPr id="11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840480"/>
                <a:gridCol w="7223760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Seat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Vane and Ellis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Agent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AGT-001-STRATEGY-COUNSEL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Model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llm4:mistral-large-latest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Grounded in engine data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true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Doctrine violations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Beliefs / rules / law proxies used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 / 1 / 3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Ontology cell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B2C x MI-TESTBED-BOOTS x CONSIDERED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Output truncated by the model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false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Sections not shown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none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Run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304e6bf7-1ce2-421d-bf8c-8a0c8b6e5321 · succeeded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Shape 1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B08D57"/>
          </a:solidFill>
          <a:ln/>
        </p:spPr>
      </p:sp>
      <p:sp>
        <p:nvSpPr>
          <p:cNvPr id="5" name="Text 2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PLIMSOLL TESTBED (synthetic brand, KEN test only) · Strategy · Vane and Ellis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question we are here to answer is how Decidr converts the 95% of buyers who are out o…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554480"/>
            <a:ext cx="5811012" cy="3840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 buyers are not in market today. The 95-5 rule, measured in automotive, says 95% of buyers are out of market at any moment (summitpartners.com). Decidr’s current focus on in-market efficiency misses the larger prize.</a:t>
            </a:r>
            <a:endParaRPr lang="en-US" sz="15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Brand connection drives consideration. B2B buyers with high brand connection are 5.3 times more likely to consider a brand than those with none (79% vs 15%, CEB/Motista 2014). Decidr must build mental availability to ca…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725412" y="1554480"/>
            <a:ext cx="4887468" cy="3840480"/>
          </a:xfrm>
          <a:prstGeom prst="roundRect">
            <a:avLst>
              <a:gd name="adj" fmla="val 1429"/>
            </a:avLst>
          </a:prstGeom>
          <a:solidFill>
            <a:srgbClr val="F1F3F7"/>
          </a:solidFill>
          <a:ln/>
        </p:spPr>
      </p:sp>
      <p:sp>
        <p:nvSpPr>
          <p:cNvPr id="5" name="Text 3"/>
          <p:cNvSpPr/>
          <p:nvPr/>
        </p:nvSpPr>
        <p:spPr>
          <a:xfrm>
            <a:off x="6999732" y="1755648"/>
            <a:ext cx="43388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B08D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EVIDENCE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999732" y="2103120"/>
            <a:ext cx="4338828" cy="3108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95% of buyers are out of market at any time (cross-category law, CAT-AUTO, summitpartners.com).</a:t>
            </a:r>
            <a:endParaRPr lang="en-US" sz="12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B2B buyers with high brand connection: 79% consideration vs 15% for no connection (2014, CEB/Motista survey, 3,000 sample).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548640" y="5532120"/>
            <a:ext cx="11064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Visual: Component chart: 95% out-of-market buyers (column) vs 5% in-market buyers (column).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16233A"/>
          </a:solidFill>
          <a:ln/>
        </p:spPr>
      </p:sp>
      <p:sp>
        <p:nvSpPr>
          <p:cNvPr id="9" name="Text 7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PLIMSOLL TESTBED (synthetic brand, KEN test only) · Strategy · Vane and Ellis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Success means Decidr’s unaided brand awareness rises from an unmeasured base to an index …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554480"/>
            <a:ext cx="5811012" cy="3840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Unaided awareness is the leading indicator of mental availability. Without it, Decidr cannot be recalled when buyers enter the market.</a:t>
            </a:r>
            <a:endParaRPr lang="en-US" sz="15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behaviour change is from unmeasured to measured, and from low single digits to an index of 120, the level at which brands become category defaults (Ehrenberg-Bass, How Brands Grow, 2010).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725412" y="1554480"/>
            <a:ext cx="4887468" cy="3840480"/>
          </a:xfrm>
          <a:prstGeom prst="roundRect">
            <a:avLst>
              <a:gd name="adj" fmla="val 1429"/>
            </a:avLst>
          </a:prstGeom>
          <a:solidFill>
            <a:srgbClr val="F1F3F7"/>
          </a:solidFill>
          <a:ln/>
        </p:spPr>
      </p:sp>
      <p:sp>
        <p:nvSpPr>
          <p:cNvPr id="5" name="Text 3"/>
          <p:cNvSpPr/>
          <p:nvPr/>
        </p:nvSpPr>
        <p:spPr>
          <a:xfrm>
            <a:off x="6999732" y="1755648"/>
            <a:ext cx="43388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B08D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EVIDENCE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999732" y="2103120"/>
            <a:ext cx="4338828" cy="3108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Unaided brand awareness is the primary KPI for mental availability (OBJ-BRAND-BUILD, KPI-UNAIDED-AWARE).</a:t>
            </a:r>
            <a:endParaRPr lang="en-US" sz="12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Brands with awareness indices above 120 become category defaults (Ehrenberg-Bass, How Brands Grow, 2010).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548640" y="5532120"/>
            <a:ext cx="11064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Visual: Time series: unaided awareness (line) rising from unmeasured to 120 over 24 months.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16233A"/>
          </a:solidFill>
          <a:ln/>
        </p:spPr>
      </p:sp>
      <p:sp>
        <p:nvSpPr>
          <p:cNvPr id="9" name="Text 7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PLIMSOLL TESTBED (synthetic brand, KEN test only) · Strategy · Vane and Ellis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governing thought is that Decidr must fund brand building at 60% of budget to reach t…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554480"/>
            <a:ext cx="5811012" cy="3840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optimal brand-building share for considered purchases is 60% (Binet &amp; Field, The Long and the Short of It, IPA Databank). Decidr’s current split is unmeasured but likely below this threshold.</a:t>
            </a:r>
            <a:endParaRPr lang="en-US" sz="15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Out-of-market buyers are the majority. The 95-5 rule (CAT-AUTO) means activation-only strategies ignore 95% of the category.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725412" y="1554480"/>
            <a:ext cx="4887468" cy="3840480"/>
          </a:xfrm>
          <a:prstGeom prst="roundRect">
            <a:avLst>
              <a:gd name="adj" fmla="val 1429"/>
            </a:avLst>
          </a:prstGeom>
          <a:solidFill>
            <a:srgbClr val="F1F3F7"/>
          </a:solidFill>
          <a:ln/>
        </p:spPr>
      </p:sp>
      <p:sp>
        <p:nvSpPr>
          <p:cNvPr id="5" name="Text 3"/>
          <p:cNvSpPr/>
          <p:nvPr/>
        </p:nvSpPr>
        <p:spPr>
          <a:xfrm>
            <a:off x="6999732" y="1755648"/>
            <a:ext cx="43388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B08D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EVIDENCE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999732" y="2103120"/>
            <a:ext cx="4338828" cy="3108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Optimal brand-building share for considered purchases: 60% (cross-category law, CAT-HIGHERED, Binet &amp; Field).</a:t>
            </a:r>
            <a:endParaRPr lang="en-US" sz="12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95% of buyers are out of market at any time (cross-category law, CAT-AUTO, summitpartners.com).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548640" y="5532120"/>
            <a:ext cx="11064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Visual: Pie chart: 60% brand building (segment) vs 40% activation (segment).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16233A"/>
          </a:solidFill>
          <a:ln/>
        </p:spPr>
      </p:sp>
      <p:sp>
        <p:nvSpPr>
          <p:cNvPr id="9" name="Text 7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PLIMSOLL TESTBED (synthetic brand, KEN test only) · Strategy · Vane and Ellis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category structure follows the 5 Cs (Dolan, HBS 1997), where Context is the 95-5 rule…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554480"/>
            <a:ext cx="5811012" cy="3840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5 Cs frame the category: Customer (out-of-market buyers), Company (Decidr), Competitors (other decision tools), Collaborators (enterprise clients), and Context (the 95-5 rule).</a:t>
            </a:r>
            <a:endParaRPr lang="en-US" sz="15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Context is the dominant force. The 95-5 rule means most buyers are invisible to activation-only strategies.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725412" y="1554480"/>
            <a:ext cx="4887468" cy="3840480"/>
          </a:xfrm>
          <a:prstGeom prst="roundRect">
            <a:avLst>
              <a:gd name="adj" fmla="val 1429"/>
            </a:avLst>
          </a:prstGeom>
          <a:solidFill>
            <a:srgbClr val="F1F3F7"/>
          </a:solidFill>
          <a:ln/>
        </p:spPr>
      </p:sp>
      <p:sp>
        <p:nvSpPr>
          <p:cNvPr id="5" name="Text 3"/>
          <p:cNvSpPr/>
          <p:nvPr/>
        </p:nvSpPr>
        <p:spPr>
          <a:xfrm>
            <a:off x="6999732" y="1755648"/>
            <a:ext cx="43388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B08D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EVIDENCE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999732" y="2103120"/>
            <a:ext cx="4338828" cy="3108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Cs framework: Dolan, HBS 598-061, 1997.</a:t>
            </a:r>
            <a:endParaRPr lang="en-US" sz="12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95% of buyers are out of market (cross-category law, CAT-AUTO, summitpartners.com).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548640" y="5532120"/>
            <a:ext cx="11064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Visual: Radar chart: 5 Cs with Context (95-5 rule) as the largest spoke.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16233A"/>
          </a:solidFill>
          <a:ln/>
        </p:spPr>
      </p:sp>
      <p:sp>
        <p:nvSpPr>
          <p:cNvPr id="9" name="Text 7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PLIMSOLL TESTBED (synthetic brand, KEN test only) · Strategy · Vane and Ellis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We believe Decidr must fund brand building at 60% of budget because the 95% of out-of-mar…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554480"/>
            <a:ext cx="5811012" cy="3840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95-5 rule (CAT-AUTO) means activation-only strategies miss 95% of the category. Brand building is the only way to reach them.</a:t>
            </a:r>
            <a:endParaRPr lang="en-US" sz="15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B2B buyers with high brand connection are 5.3 times more likely to consider a brand (79% vs 15%, CEB/Motista 2014). Mental availability drives future consideration.</a:t>
            </a:r>
            <a:endParaRPr lang="en-US" sz="15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optimal brand-building share for considered purchases is 60% (Binet &amp; Field). Decidr’s current split is unmeasured but likely below this.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725412" y="1554480"/>
            <a:ext cx="4887468" cy="3840480"/>
          </a:xfrm>
          <a:prstGeom prst="roundRect">
            <a:avLst>
              <a:gd name="adj" fmla="val 1429"/>
            </a:avLst>
          </a:prstGeom>
          <a:solidFill>
            <a:srgbClr val="F1F3F7"/>
          </a:solidFill>
          <a:ln/>
        </p:spPr>
      </p:sp>
      <p:sp>
        <p:nvSpPr>
          <p:cNvPr id="5" name="Text 3"/>
          <p:cNvSpPr/>
          <p:nvPr/>
        </p:nvSpPr>
        <p:spPr>
          <a:xfrm>
            <a:off x="6999732" y="1755648"/>
            <a:ext cx="43388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B08D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EVIDENCE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999732" y="2103120"/>
            <a:ext cx="4338828" cy="3108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95% of buyers are out of market (cross-category law, CAT-AUTO, summitpartners.com).</a:t>
            </a:r>
            <a:endParaRPr lang="en-US" sz="12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B2B buyers with high brand connection: 79% consideration vs 15% (2014, CEB/Motista).</a:t>
            </a:r>
            <a:endParaRPr lang="en-US" sz="12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Optimal brand-building share: 60% (cross-category law, CAT-HIGHERED, Binet &amp; Field).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548640" y="5532120"/>
            <a:ext cx="11064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Visual: Bar chart: 95% out-of-market buyers (bar) vs 5% in-market buyers (bar).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16233A"/>
          </a:solidFill>
          <a:ln/>
        </p:spPr>
      </p:sp>
      <p:sp>
        <p:nvSpPr>
          <p:cNvPr id="9" name="Text 7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PLIMSOLL TESTBED (synthetic brand, KEN test only) · Strategy · Vane and Ellis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strategic options are to fund brand building at 60%, fund activation at 60%, or split…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554480"/>
            <a:ext cx="5811012" cy="3840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Option 1: Fund brand building at 60% to reach out-of-market buyers (Binet &amp; Field). This is the optimal split for considered purchases.</a:t>
            </a:r>
            <a:endParaRPr lang="en-US" sz="15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Option 2: Fund activation at 60% to optimise for in-market buyers. This ignores the 95% who are out of market.</a:t>
            </a:r>
            <a:endParaRPr lang="en-US" sz="15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Option 3: Split evenly at 50-50. This is a compromise but not optimal for either group.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725412" y="1554480"/>
            <a:ext cx="4887468" cy="3840480"/>
          </a:xfrm>
          <a:prstGeom prst="roundRect">
            <a:avLst>
              <a:gd name="adj" fmla="val 1429"/>
            </a:avLst>
          </a:prstGeom>
          <a:solidFill>
            <a:srgbClr val="F1F3F7"/>
          </a:solidFill>
          <a:ln/>
        </p:spPr>
      </p:sp>
      <p:sp>
        <p:nvSpPr>
          <p:cNvPr id="5" name="Text 3"/>
          <p:cNvSpPr/>
          <p:nvPr/>
        </p:nvSpPr>
        <p:spPr>
          <a:xfrm>
            <a:off x="6999732" y="1755648"/>
            <a:ext cx="43388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B08D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EVIDENCE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999732" y="2103120"/>
            <a:ext cx="4338828" cy="3108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Optimal brand-building share: 60% (cross-category law, CAT-HIGHERED, Binet &amp; Field).</a:t>
            </a:r>
            <a:endParaRPr lang="en-US" sz="12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95% of buyers are out of market (cross-category law, CAT-AUTO, summitpartners.com).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548640" y="5532120"/>
            <a:ext cx="11064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Visual: Bar chart: 60% brand (bar), 60% activation (bar), 50-50 (bar).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16233A"/>
          </a:solidFill>
          <a:ln/>
        </p:spPr>
      </p:sp>
      <p:sp>
        <p:nvSpPr>
          <p:cNvPr id="9" name="Text 7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PLIMSOLL TESTBED (synthetic brand, KEN test only) · Strategy · Vane and Ellis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Recommend Horizon 1: Fund 60% of budget to brand building, measured by KPI-BRAND-ACT-SPLI…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554480"/>
            <a:ext cx="5811012" cy="3840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95-5 rule means activation-only strategies ignore 95% of the category. Brand building is the only way to reach them.</a:t>
            </a:r>
            <a:endParaRPr lang="en-US" sz="15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B2B buyers with high brand connection are 5.3 times more likely to consider a brand (79% vs 15%, CEB/Motista 2014).</a:t>
            </a:r>
            <a:endParaRPr lang="en-US" sz="15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optimal brand-building share for considered purchases is 60% (Binet &amp; Field). Reject the activation-only alternative because it leaves 95% of the category untouched (BEL-CORE-362).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725412" y="1554480"/>
            <a:ext cx="4887468" cy="3840480"/>
          </a:xfrm>
          <a:prstGeom prst="roundRect">
            <a:avLst>
              <a:gd name="adj" fmla="val 1429"/>
            </a:avLst>
          </a:prstGeom>
          <a:solidFill>
            <a:srgbClr val="F1F3F7"/>
          </a:solidFill>
          <a:ln/>
        </p:spPr>
      </p:sp>
      <p:sp>
        <p:nvSpPr>
          <p:cNvPr id="5" name="Text 3"/>
          <p:cNvSpPr/>
          <p:nvPr/>
        </p:nvSpPr>
        <p:spPr>
          <a:xfrm>
            <a:off x="6999732" y="1755648"/>
            <a:ext cx="43388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B08D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EVIDENCE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999732" y="2103120"/>
            <a:ext cx="4338828" cy="3108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95% of buyers are out of market (cross-category law, CAT-AUTO, summitpartners.com).</a:t>
            </a:r>
            <a:endParaRPr lang="en-US" sz="12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B2B buyers with high brand connection: 79% consideration vs 15% (2014, CEB/Motista).</a:t>
            </a:r>
            <a:endParaRPr lang="en-US" sz="12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Optimal brand-building share: 60% (cross-category law, CAT-HIGHERED, Binet &amp; Field).</a:t>
            </a:r>
            <a:endParaRPr lang="en-US" sz="12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Reject activation-only: BEL-CORE-362.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548640" y="5532120"/>
            <a:ext cx="11064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Visual: Pie chart: 60% brand building (segment) vs 40% activation (segment).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16233A"/>
          </a:solidFill>
          <a:ln/>
        </p:spPr>
      </p:sp>
      <p:sp>
        <p:nvSpPr>
          <p:cNvPr id="9" name="Text 7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PLIMSOLL TESTBED (synthetic brand, KEN test only) · Strategy · Vane and Ellis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first move is to audit the current brand to activation split by 2026-09-30, owned by …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554480"/>
            <a:ext cx="5811012" cy="3840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current split is unmeasured. The first step is to audit the budget to establish the baseline for KPI-BRAND-ACT-SPLIT.</a:t>
            </a:r>
            <a:endParaRPr lang="en-US" sz="15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audit will reveal whether Decidr is underfunding brand building relative to the 60% optimal share (Binet &amp; Field).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725412" y="1554480"/>
            <a:ext cx="4887468" cy="3840480"/>
          </a:xfrm>
          <a:prstGeom prst="roundRect">
            <a:avLst>
              <a:gd name="adj" fmla="val 1429"/>
            </a:avLst>
          </a:prstGeom>
          <a:solidFill>
            <a:srgbClr val="F1F3F7"/>
          </a:solidFill>
          <a:ln/>
        </p:spPr>
      </p:sp>
      <p:sp>
        <p:nvSpPr>
          <p:cNvPr id="5" name="Text 3"/>
          <p:cNvSpPr/>
          <p:nvPr/>
        </p:nvSpPr>
        <p:spPr>
          <a:xfrm>
            <a:off x="6999732" y="1755648"/>
            <a:ext cx="43388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B08D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EVIDENCE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999732" y="2103120"/>
            <a:ext cx="4338828" cy="3108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KPI-BRAND-ACT-SPLIT: no benchmark held for this category yet.</a:t>
            </a:r>
            <a:endParaRPr lang="en-US" sz="12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Optimal brand-building share: 60% (cross-category law, CAT-HIGHERED, Binet &amp; Field).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548640" y="5532120"/>
            <a:ext cx="11064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Visual: Gantt chart: audit task (bar) ending 2026-09-30, owned by Head of Marketing.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16233A"/>
          </a:solidFill>
          <a:ln/>
        </p:spPr>
      </p:sp>
      <p:sp>
        <p:nvSpPr>
          <p:cNvPr id="9" name="Text 7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PLIMSOLL TESTBED (synthetic brand, KEN test only) · Strategy · Vane and Ellis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ideacel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Decidr must build mental availability and distinctive assets to convert out-of-market buyers, not just optimise for in-market efficiency</dc:title>
  <dc:subject>PptxGenJS Presentation</dc:subject>
  <dc:creator>ideacel</dc:creator>
  <cp:lastModifiedBy>ideacel</cp:lastModifiedBy>
  <cp:revision>1</cp:revision>
  <dcterms:created xsi:type="dcterms:W3CDTF">2026-08-19T03:38:50Z</dcterms:created>
  <dcterms:modified xsi:type="dcterms:W3CDTF">2026-08-19T03:38:50Z</dcterms:modified>
</cp:coreProperties>
</file>