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notesMasterIdLst>
    <p:notesMasterId r:id="rId7"/>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6a9c2482-5ae1-495d-b4f1-2e2014a0d0a1 · slide 1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6a9c2482-5ae1-495d-b4f1-2e2014a0d0a1 · slide 2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6a9c2482-5ae1-495d-b4f1-2e2014a0d0a1 · slide 3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6a9c2482-5ae1-495d-b4f1-2e2014a0d0a1 · slide 4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TT-ENG-04-PLAN · run 6a9c2482-5ae1-495d-b4f1-2e2014a0d0a1 · slide 5 of 5. Rendered by RENDER-DECK-01 v3.0.0 from the hardened engine slide plan.</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822960"/>
            <a:ext cx="11064240" cy="320040"/>
          </a:xfrm>
          <a:prstGeom prst="rect">
            <a:avLst/>
          </a:prstGeom>
          <a:noFill/>
          <a:ln/>
        </p:spPr>
        <p:txBody>
          <a:bodyPr wrap="square" lIns="0" tIns="0" rIns="0" bIns="0" rtlCol="0" anchor="ctr"/>
          <a:lstStyle/>
          <a:p>
            <a:pPr indent="0" marL="0">
              <a:buNone/>
            </a:pPr>
            <a:r>
              <a:rPr lang="en-US" sz="1200" spc="300" kern="0" dirty="0">
                <a:solidFill>
                  <a:srgbClr val="58C8E8"/>
                </a:solidFill>
                <a:latin typeface="Inter" pitchFamily="34" charset="0"/>
                <a:ea typeface="Inter" pitchFamily="34" charset="-122"/>
                <a:cs typeface="Inter" pitchFamily="34" charset="-120"/>
              </a:rPr>
              <a:t>STRATEGY  ·  UNITED WHOLESALE MORTGAGE (REFERENCE BRAND, KEN TEST ONLY)</a:t>
            </a:r>
            <a:endParaRPr lang="en-US" sz="1200" dirty="0"/>
          </a:p>
        </p:txBody>
      </p:sp>
      <p:sp>
        <p:nvSpPr>
          <p:cNvPr id="3" name="Text 1"/>
          <p:cNvSpPr/>
          <p:nvPr/>
        </p:nvSpPr>
        <p:spPr>
          <a:xfrm>
            <a:off x="548640" y="1280160"/>
            <a:ext cx="11064240" cy="2194560"/>
          </a:xfrm>
          <a:prstGeom prst="rect">
            <a:avLst/>
          </a:prstGeom>
          <a:noFill/>
          <a:ln/>
        </p:spPr>
        <p:txBody>
          <a:bodyPr wrap="square" lIns="0" tIns="0" rIns="0" bIns="0" rtlCol="0" anchor="t"/>
          <a:lstStyle/>
          <a:p>
            <a:pPr indent="0" marL="0">
              <a:buNone/>
            </a:pPr>
            <a:r>
              <a:rPr lang="en-US" sz="3400" b="1" dirty="0">
                <a:solidFill>
                  <a:srgbClr val="FFFFFF"/>
                </a:solidFill>
                <a:latin typeface="Inter" pitchFamily="34" charset="0"/>
                <a:ea typeface="Inter" pitchFamily="34" charset="-122"/>
                <a:cs typeface="Inter" pitchFamily="34" charset="-120"/>
              </a:rPr>
              <a:t>End-to-end plan to defend wholesale mortgage share by turning brokers into a movement, 2026-09-01 to 2026-11-30</a:t>
            </a:r>
            <a:endParaRPr lang="en-US" sz="3400" dirty="0"/>
          </a:p>
        </p:txBody>
      </p:sp>
      <p:sp>
        <p:nvSpPr>
          <p:cNvPr id="4" name="Shape 2"/>
          <p:cNvSpPr/>
          <p:nvPr/>
        </p:nvSpPr>
        <p:spPr>
          <a:xfrm>
            <a:off x="548640" y="3749040"/>
            <a:ext cx="11064240" cy="1600200"/>
          </a:xfrm>
          <a:prstGeom prst="rect">
            <a:avLst/>
          </a:prstGeom>
          <a:solidFill>
            <a:srgbClr val="123D64"/>
          </a:solidFill>
          <a:ln/>
        </p:spPr>
      </p:sp>
      <p:sp>
        <p:nvSpPr>
          <p:cNvPr id="5" name="Text 3"/>
          <p:cNvSpPr/>
          <p:nvPr/>
        </p:nvSpPr>
        <p:spPr>
          <a:xfrm>
            <a:off x="868680" y="3931920"/>
            <a:ext cx="10424160" cy="1280160"/>
          </a:xfrm>
          <a:prstGeom prst="rect">
            <a:avLst/>
          </a:prstGeom>
          <a:noFill/>
          <a:ln/>
        </p:spPr>
        <p:txBody>
          <a:bodyPr wrap="square" lIns="0" tIns="0" rIns="0" bIns="0" rtlCol="0" anchor="t"/>
          <a:lstStyle/>
          <a:p>
            <a:pPr indent="0" marL="0">
              <a:buNone/>
            </a:pPr>
            <a:r>
              <a:rPr lang="en-US" sz="1000" spc="200" kern="0" dirty="0">
                <a:solidFill>
                  <a:srgbClr val="58C8E8"/>
                </a:solidFill>
                <a:latin typeface="Inter" pitchFamily="34" charset="0"/>
                <a:ea typeface="Inter" pitchFamily="34" charset="-122"/>
                <a:cs typeface="Inter" pitchFamily="34" charset="-120"/>
              </a:rPr>
              <a:t>THE ANSWER
</a:t>
            </a:r>
            <a:endParaRPr lang="en-US" sz="1000" dirty="0"/>
          </a:p>
          <a:p>
            <a:pPr indent="0" marL="0">
              <a:buNone/>
            </a:pPr>
            <a:r>
              <a:rPr lang="en-US" sz="1500" dirty="0">
                <a:solidFill>
                  <a:srgbClr val="FFFFFF"/>
                </a:solidFill>
                <a:latin typeface="Inter" pitchFamily="34" charset="0"/>
                <a:ea typeface="Inter" pitchFamily="34" charset="-122"/>
                <a:cs typeface="Inter" pitchFamily="34" charset="-120"/>
              </a:rPr>
              <a:t>Run the 60-day broker immersion film as the spearhead (BEL-CORE-248), then scale the stories into a loyalty engine with measurable follow-through. Budget split 60% brand, 40% activation, following the Binet &amp; Field optimal for considered purchases (60% brand, source: IPA Databank, 996 campaigns). The weakest figure is…</a:t>
            </a:r>
            <a:endParaRPr lang="en-US" sz="1000" dirty="0"/>
          </a:p>
        </p:txBody>
      </p:sp>
      <p:sp>
        <p:nvSpPr>
          <p:cNvPr id="6" name="Text 4"/>
          <p:cNvSpPr/>
          <p:nvPr/>
        </p:nvSpPr>
        <p:spPr>
          <a:xfrm>
            <a:off x="548640" y="5989320"/>
            <a:ext cx="11064240" cy="310896"/>
          </a:xfrm>
          <a:prstGeom prst="rect">
            <a:avLst/>
          </a:prstGeom>
          <a:noFill/>
          <a:ln/>
        </p:spPr>
        <p:txBody>
          <a:bodyPr wrap="square" lIns="0" tIns="0" rIns="0" bIns="0" rtlCol="0" anchor="ctr"/>
          <a:lstStyle/>
          <a:p>
            <a:pPr indent="0" marL="0">
              <a:buNone/>
            </a:pPr>
            <a:r>
              <a:rPr lang="en-US" sz="1000" dirty="0">
                <a:solidFill>
                  <a:srgbClr val="A8D8F0"/>
                </a:solidFill>
                <a:latin typeface="Inter" pitchFamily="34" charset="0"/>
                <a:ea typeface="Inter" pitchFamily="34" charset="-122"/>
                <a:cs typeface="Inter" pitchFamily="34" charset="-120"/>
              </a:rPr>
              <a:t>Vane and Ellis · 19 Aug 2026</a:t>
            </a:r>
            <a:endParaRPr lang="en-US" sz="1000" dirty="0"/>
          </a:p>
        </p:txBody>
      </p:sp>
      <p:sp>
        <p:nvSpPr>
          <p:cNvPr id="7" name="Shape 5"/>
          <p:cNvSpPr/>
          <p:nvPr/>
        </p:nvSpPr>
        <p:spPr>
          <a:xfrm>
            <a:off x="548640" y="5989320"/>
            <a:ext cx="310896" cy="310896"/>
          </a:xfrm>
          <a:prstGeom prst="ellipse">
            <a:avLst/>
          </a:prstGeom>
          <a:solidFill>
            <a:srgbClr val="1A98DA"/>
          </a:solidFill>
          <a:ln/>
        </p:spPr>
      </p:sp>
      <p:sp>
        <p:nvSpPr>
          <p:cNvPr id="8" name="Text 6"/>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1</a:t>
            </a:r>
            <a:endParaRPr lang="en-US" sz="1100" dirty="0"/>
          </a:p>
        </p:txBody>
      </p:sp>
      <p:sp>
        <p:nvSpPr>
          <p:cNvPr id="9" name="Text 7"/>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The recommendation</a:t>
            </a:r>
            <a:endParaRPr lang="en-US" sz="2800" dirty="0"/>
          </a:p>
        </p:txBody>
      </p:sp>
      <p:sp>
        <p:nvSpPr>
          <p:cNvPr id="3" name="Shape 1"/>
          <p:cNvSpPr/>
          <p:nvPr/>
        </p:nvSpPr>
        <p:spPr>
          <a:xfrm>
            <a:off x="548640" y="1463040"/>
            <a:ext cx="11064240" cy="4023360"/>
          </a:xfrm>
          <a:prstGeom prst="roundRect">
            <a:avLst>
              <a:gd name="adj" fmla="val 1364"/>
            </a:avLst>
          </a:prstGeom>
          <a:solidFill>
            <a:srgbClr val="0A2540"/>
          </a:solidFill>
          <a:ln/>
        </p:spPr>
      </p:sp>
      <p:sp>
        <p:nvSpPr>
          <p:cNvPr id="4" name="Text 2"/>
          <p:cNvSpPr/>
          <p:nvPr/>
        </p:nvSpPr>
        <p:spPr>
          <a:xfrm>
            <a:off x="822960" y="1664208"/>
            <a:ext cx="10515600" cy="3621024"/>
          </a:xfrm>
          <a:prstGeom prst="rect">
            <a:avLst/>
          </a:prstGeom>
          <a:noFill/>
          <a:ln/>
        </p:spPr>
        <p:txBody>
          <a:bodyPr wrap="square" lIns="0" tIns="0" rIns="0" bIns="0" rtlCol="0" anchor="t"/>
          <a:lstStyle/>
          <a:p>
            <a:pPr indent="0" marL="0">
              <a:spcAft>
                <a:spcPts val="400"/>
              </a:spcAft>
              <a:buNone/>
            </a:pPr>
            <a:r>
              <a:rPr lang="en-US" sz="1000" b="1" spc="200" kern="0" dirty="0">
                <a:solidFill>
                  <a:srgbClr val="58C8E8"/>
                </a:solidFill>
                <a:latin typeface="Inter" pitchFamily="34" charset="0"/>
                <a:ea typeface="Inter" pitchFamily="34" charset="-122"/>
                <a:cs typeface="Inter" pitchFamily="34" charset="-120"/>
              </a:rPr>
              <a:t>FIRST MOVE
</a:t>
            </a:r>
            <a:endParaRPr lang="en-US" sz="1000" dirty="0"/>
          </a:p>
          <a:p>
            <a:pPr indent="0" marL="0">
              <a:spcAft>
                <a:spcPts val="400"/>
              </a:spcAft>
              <a:buNone/>
            </a:pPr>
            <a:r>
              <a:rPr lang="en-US" sz="1600" dirty="0">
                <a:solidFill>
                  <a:srgbClr val="FFFFFF"/>
                </a:solidFill>
                <a:latin typeface="Inter" pitchFamily="34" charset="0"/>
                <a:ea typeface="Inter" pitchFamily="34" charset="-122"/>
                <a:cs typeface="Inter" pitchFamily="34" charset="-120"/>
              </a:rPr>
              <a:t>Green-light the 60-day broker immersion film (T1) by 2026-08-25. Steps: 1. Head of Brand Marketing books production team. 2. Recruit 50 brokers across 5 cities (use UWM’s broker database). 3. Film every session, focus on one question: 'What does it mean for a lender to fight for your livelihood?'</a:t>
            </a:r>
            <a:endParaRPr lang="en-US" sz="1000" dirty="0"/>
          </a:p>
        </p:txBody>
      </p:sp>
      <p:sp>
        <p:nvSpPr>
          <p:cNvPr id="5" name="Shape 3"/>
          <p:cNvSpPr/>
          <p:nvPr/>
        </p:nvSpPr>
        <p:spPr>
          <a:xfrm>
            <a:off x="548640" y="5989320"/>
            <a:ext cx="310896" cy="310896"/>
          </a:xfrm>
          <a:prstGeom prst="ellipse">
            <a:avLst/>
          </a:prstGeom>
          <a:solidFill>
            <a:srgbClr val="0A2540"/>
          </a:solidFill>
          <a:ln/>
        </p:spPr>
      </p:sp>
      <p:sp>
        <p:nvSpPr>
          <p:cNvPr id="6" name="Text 4"/>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2</a:t>
            </a:r>
            <a:endParaRPr lang="en-US" sz="1100" dirty="0"/>
          </a:p>
        </p:txBody>
      </p:sp>
      <p:sp>
        <p:nvSpPr>
          <p:cNvPr id="7" name="Text 5"/>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Summary</a:t>
            </a:r>
            <a:endParaRPr lang="en-US" sz="2800" dirty="0"/>
          </a:p>
        </p:txBody>
      </p:sp>
      <p:sp>
        <p:nvSpPr>
          <p:cNvPr id="3" name="Text 1"/>
          <p:cNvSpPr/>
          <p:nvPr/>
        </p:nvSpPr>
        <p:spPr>
          <a:xfrm>
            <a:off x="548640" y="1554480"/>
            <a:ext cx="11064240" cy="3931920"/>
          </a:xfrm>
          <a:prstGeom prst="rect">
            <a:avLst/>
          </a:prstGeom>
          <a:noFill/>
          <a:ln/>
        </p:spPr>
        <p:txBody>
          <a:bodyPr wrap="square" lIns="0" tIns="0" rIns="0" bIns="0" rtlCol="0" anchor="t"/>
          <a:lstStyle/>
          <a:p>
            <a:pPr indent="0" marL="0">
              <a:buNone/>
            </a:pPr>
            <a:r>
              <a:rPr lang="en-US" sz="1500" dirty="0">
                <a:solidFill>
                  <a:srgbClr val="0A2540"/>
                </a:solidFill>
                <a:latin typeface="Inter" pitchFamily="34" charset="0"/>
                <a:ea typeface="Inter" pitchFamily="34" charset="-122"/>
                <a:cs typeface="Inter" pitchFamily="34" charset="-120"/>
              </a:rPr>
              <a:t>This plan turns the broker from a channel into a movement by proving UWM fights for their livelihood. The 60-day immersion film (T1) is the spearhead, shifting mental availability from 'funds deals' to 'fights for brokers'. LinkedIn (T2) and email (T3) scale the stories, while events (T4) reinforce the movement. Budget split 60% brand, 40% activation, following Binet &amp; Field’s optimal for considered purchases (60% brand, IPA Databank). The weakest figure is the 60% brand share: no benchmark exists for CAT-MORTGAGE, so this is a category proxy. United Wholesale Mortgage, loan origination volume $163,400 million (2025, UWM IR).</a:t>
            </a:r>
            <a:endParaRPr lang="en-US" sz="1500" dirty="0"/>
          </a:p>
        </p:txBody>
      </p:sp>
      <p:sp>
        <p:nvSpPr>
          <p:cNvPr id="4" name="Shape 2"/>
          <p:cNvSpPr/>
          <p:nvPr/>
        </p:nvSpPr>
        <p:spPr>
          <a:xfrm>
            <a:off x="548640" y="5989320"/>
            <a:ext cx="310896" cy="310896"/>
          </a:xfrm>
          <a:prstGeom prst="ellipse">
            <a:avLst/>
          </a:prstGeom>
          <a:solidFill>
            <a:srgbClr val="0A2540"/>
          </a:solidFill>
          <a:ln/>
        </p:spPr>
      </p:sp>
      <p:sp>
        <p:nvSpPr>
          <p:cNvPr id="5" name="Text 3"/>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3</a:t>
            </a:r>
            <a:endParaRPr lang="en-US" sz="1100" dirty="0"/>
          </a:p>
        </p:txBody>
      </p:sp>
      <p:sp>
        <p:nvSpPr>
          <p:cNvPr id="6" name="Text 4"/>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0A2540"/>
                </a:solidFill>
                <a:latin typeface="Inter" pitchFamily="34" charset="0"/>
                <a:ea typeface="Inter" pitchFamily="34" charset="-122"/>
                <a:cs typeface="Inter" pitchFamily="34" charset="-120"/>
              </a:rPr>
              <a:t>Risks and assumptions</a:t>
            </a:r>
            <a:endParaRPr lang="en-US" sz="2800" dirty="0"/>
          </a:p>
        </p:txBody>
      </p:sp>
      <p:sp>
        <p:nvSpPr>
          <p:cNvPr id="3" name="Text 1"/>
          <p:cNvSpPr/>
          <p:nvPr/>
        </p:nvSpPr>
        <p:spPr>
          <a:xfrm>
            <a:off x="548640" y="1463040"/>
            <a:ext cx="5349240" cy="274320"/>
          </a:xfrm>
          <a:prstGeom prst="rect">
            <a:avLst/>
          </a:prstGeom>
          <a:noFill/>
          <a:ln/>
        </p:spPr>
        <p:txBody>
          <a:bodyPr wrap="square" lIns="0" tIns="0" rIns="0" bIns="0" rtlCol="0" anchor="ctr"/>
          <a:lstStyle/>
          <a:p>
            <a:pPr indent="0" marL="0">
              <a:buNone/>
            </a:pPr>
            <a:r>
              <a:rPr lang="en-US" sz="1000" b="1" spc="200" kern="0" dirty="0">
                <a:solidFill>
                  <a:srgbClr val="1A98DA"/>
                </a:solidFill>
                <a:latin typeface="Inter" pitchFamily="34" charset="0"/>
                <a:ea typeface="Inter" pitchFamily="34" charset="-122"/>
                <a:cs typeface="Inter" pitchFamily="34" charset="-120"/>
              </a:rPr>
              <a:t>RISKS</a:t>
            </a:r>
            <a:endParaRPr lang="en-US" sz="1000" dirty="0"/>
          </a:p>
        </p:txBody>
      </p:sp>
      <p:sp>
        <p:nvSpPr>
          <p:cNvPr id="4" name="Text 2"/>
          <p:cNvSpPr/>
          <p:nvPr/>
        </p:nvSpPr>
        <p:spPr>
          <a:xfrm>
            <a:off x="548640" y="1828800"/>
            <a:ext cx="5349240" cy="356616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film lands as a stunt, not a promise. Mitigation: Follow-through must be measurable (K1) and relentless (T2-T4).</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Broker skepticism erodes trust in the message. Mitigation: Use real broker stories (AS1, AS2) and avoid polished corporate language.</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Budget split is untested for CAT-MORTGAGE. Mitigation: Monitor KPIs weekly and reallocate if activation underperforms.</a:t>
            </a:r>
            <a:endParaRPr lang="en-US" sz="1300" dirty="0"/>
          </a:p>
        </p:txBody>
      </p:sp>
      <p:sp>
        <p:nvSpPr>
          <p:cNvPr id="5" name="Shape 3"/>
          <p:cNvSpPr/>
          <p:nvPr/>
        </p:nvSpPr>
        <p:spPr>
          <a:xfrm>
            <a:off x="6263640" y="1463040"/>
            <a:ext cx="5349240" cy="3931920"/>
          </a:xfrm>
          <a:prstGeom prst="roundRect">
            <a:avLst>
              <a:gd name="adj" fmla="val 1395"/>
            </a:avLst>
          </a:prstGeom>
          <a:solidFill>
            <a:srgbClr val="F4FAFD"/>
          </a:solidFill>
          <a:ln/>
        </p:spPr>
      </p:sp>
      <p:sp>
        <p:nvSpPr>
          <p:cNvPr id="6" name="Text 4"/>
          <p:cNvSpPr/>
          <p:nvPr/>
        </p:nvSpPr>
        <p:spPr>
          <a:xfrm>
            <a:off x="6537960" y="1645920"/>
            <a:ext cx="4800600" cy="274320"/>
          </a:xfrm>
          <a:prstGeom prst="rect">
            <a:avLst/>
          </a:prstGeom>
          <a:noFill/>
          <a:ln/>
        </p:spPr>
        <p:txBody>
          <a:bodyPr wrap="square" lIns="0" tIns="0" rIns="0" bIns="0" rtlCol="0" anchor="ctr"/>
          <a:lstStyle/>
          <a:p>
            <a:pPr indent="0" marL="0">
              <a:buNone/>
            </a:pPr>
            <a:r>
              <a:rPr lang="en-US" sz="1000" b="1" spc="200" kern="0" dirty="0">
                <a:solidFill>
                  <a:srgbClr val="5B7186"/>
                </a:solidFill>
                <a:latin typeface="Inter" pitchFamily="34" charset="0"/>
                <a:ea typeface="Inter" pitchFamily="34" charset="-122"/>
                <a:cs typeface="Inter" pitchFamily="34" charset="-120"/>
              </a:rPr>
              <a:t>ASSUMPTIONS</a:t>
            </a:r>
            <a:endParaRPr lang="en-US" sz="1000" dirty="0"/>
          </a:p>
        </p:txBody>
      </p:sp>
      <p:sp>
        <p:nvSpPr>
          <p:cNvPr id="7" name="Text 5"/>
          <p:cNvSpPr/>
          <p:nvPr/>
        </p:nvSpPr>
        <p:spPr>
          <a:xfrm>
            <a:off x="6537960" y="2011680"/>
            <a:ext cx="4800600" cy="3200400"/>
          </a:xfrm>
          <a:prstGeom prst="rect">
            <a:avLst/>
          </a:prstGeom>
          <a:noFill/>
          <a:ln/>
        </p:spPr>
        <p:txBody>
          <a:bodyPr wrap="square" lIns="0" tIns="0" rIns="0" bIns="0" rtlCol="0" anchor="t"/>
          <a:lstStyle/>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No client beliefs are held yet; reasoning from house doctrine (BEL-CORE-248) and market facts.</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No rivals are recorded for this business; no competitor names are used.</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The 60% brand budget split is a category proxy, not a measurement of this client.</a:t>
            </a:r>
            <a:endParaRPr lang="en-US" sz="1300" dirty="0"/>
          </a:p>
          <a:p>
            <a:pPr marL="342900" indent="-342900">
              <a:spcAft>
                <a:spcPts val="800"/>
              </a:spcAft>
              <a:buSzPct val="100000"/>
              <a:buChar char="•"/>
            </a:pPr>
            <a:r>
              <a:rPr lang="en-US" sz="1300" dirty="0">
                <a:solidFill>
                  <a:srgbClr val="0A2540"/>
                </a:solidFill>
                <a:latin typeface="Inter" pitchFamily="34" charset="0"/>
                <a:ea typeface="Inter" pitchFamily="34" charset="-122"/>
                <a:cs typeface="Inter" pitchFamily="34" charset="-120"/>
              </a:rPr>
              <a:t>Broker loyalty is the only moat left in wholesale mortgage (carried forward from STAGE 2, SIXFORCES).</a:t>
            </a:r>
            <a:endParaRPr lang="en-US" sz="1300" dirty="0"/>
          </a:p>
        </p:txBody>
      </p:sp>
      <p:sp>
        <p:nvSpPr>
          <p:cNvPr id="8" name="Shape 6"/>
          <p:cNvSpPr/>
          <p:nvPr/>
        </p:nvSpPr>
        <p:spPr>
          <a:xfrm>
            <a:off x="548640" y="5989320"/>
            <a:ext cx="310896" cy="310896"/>
          </a:xfrm>
          <a:prstGeom prst="ellipse">
            <a:avLst/>
          </a:prstGeom>
          <a:solidFill>
            <a:srgbClr val="0A2540"/>
          </a:solidFill>
          <a:ln/>
        </p:spPr>
      </p:sp>
      <p:sp>
        <p:nvSpPr>
          <p:cNvPr id="9" name="Text 7"/>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4</a:t>
            </a:r>
            <a:endParaRPr lang="en-US" sz="1100" dirty="0"/>
          </a:p>
        </p:txBody>
      </p:sp>
      <p:sp>
        <p:nvSpPr>
          <p:cNvPr id="10" name="Text 8"/>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5B7186"/>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A2540"/>
        </a:solidFill>
      </p:bgPr>
    </p:bg>
    <p:spTree>
      <p:nvGrpSpPr>
        <p:cNvPr id="1" name=""/>
        <p:cNvGrpSpPr/>
        <p:nvPr/>
      </p:nvGrpSpPr>
      <p:grpSpPr>
        <a:xfrm>
          <a:off x="0" y="0"/>
          <a:ext cx="0" cy="0"/>
          <a:chOff x="0" y="0"/>
          <a:chExt cx="0" cy="0"/>
        </a:xfrm>
      </p:grpSpPr>
      <p:sp>
        <p:nvSpPr>
          <p:cNvPr id="2" name="Text 0"/>
          <p:cNvSpPr/>
          <p:nvPr/>
        </p:nvSpPr>
        <p:spPr>
          <a:xfrm>
            <a:off x="548640" y="502920"/>
            <a:ext cx="11064240" cy="822960"/>
          </a:xfrm>
          <a:prstGeom prst="rect">
            <a:avLst/>
          </a:prstGeom>
          <a:noFill/>
          <a:ln/>
        </p:spPr>
        <p:txBody>
          <a:bodyPr wrap="square" lIns="0" tIns="0" rIns="0" bIns="0" rtlCol="0" anchor="t"/>
          <a:lstStyle/>
          <a:p>
            <a:pPr indent="0" marL="0">
              <a:buNone/>
            </a:pPr>
            <a:r>
              <a:rPr lang="en-US" sz="2800" b="1" dirty="0">
                <a:solidFill>
                  <a:srgbClr val="FFFFFF"/>
                </a:solidFill>
                <a:latin typeface="Inter" pitchFamily="34" charset="0"/>
                <a:ea typeface="Inter" pitchFamily="34" charset="-122"/>
                <a:cs typeface="Inter" pitchFamily="34" charset="-120"/>
              </a:rPr>
              <a:t>Provenance</a:t>
            </a:r>
            <a:endParaRPr lang="en-US" sz="28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548640" y="1463040"/>
          <a:ext cx="11064240" cy="914400"/>
        </p:xfrm>
        <a:graphic>
          <a:graphicData uri="http://schemas.openxmlformats.org/drawingml/2006/table">
            <a:tbl>
              <a:tblPr/>
              <a:tblGrid>
                <a:gridCol w="3840480"/>
                <a:gridCol w="7223760"/>
              </a:tblGrid>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Seat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Vane and Ellis</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Agent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AGT-MKT-PLANNER</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Model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llm4:mistral-large-latest</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Grounded in engine data</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true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Doctrine violations</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0</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Beliefs / rules / law proxies used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0 / 2 / 3</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Ontology cell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B2B x CAT-MORTGAGE x LONG-CYCLE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Output truncated by the model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false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Sections not shown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Slides dropped as empty or repeated</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Slides carrying a projection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none</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Renderer</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RENDER-DECK-01 v3.0.0, DECK-HARDEN v1.0.0</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r h="0">
                <a:tc>
                  <a:txBody>
                    <a:bodyPr/>
                    <a:lstStyle/>
                    <a:p>
                      <a:pPr indent="0" marL="0">
                        <a:buNone/>
                      </a:pPr>
                      <a:r>
                        <a:rPr lang="en-US" sz="1100" dirty="0">
                          <a:solidFill>
                            <a:srgbClr val="A8D8F0"/>
                          </a:solidFill>
                          <a:latin typeface="Inter" pitchFamily="34" charset="0"/>
                          <a:ea typeface="Inter" pitchFamily="34" charset="-122"/>
                          <a:cs typeface="Inter" pitchFamily="34" charset="-120"/>
                        </a:rPr>
                        <a:t>Run</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c>
                  <a:txBody>
                    <a:bodyPr/>
                    <a:lstStyle/>
                    <a:p>
                      <a:pPr indent="0" marL="0">
                        <a:buNone/>
                      </a:pPr>
                      <a:r>
                        <a:rPr lang="en-US" sz="1100" b="1" dirty="0">
                          <a:solidFill>
                            <a:srgbClr val="FFFFFF"/>
                          </a:solidFill>
                          <a:latin typeface="Inter" pitchFamily="34" charset="0"/>
                          <a:ea typeface="Inter" pitchFamily="34" charset="-122"/>
                          <a:cs typeface="Inter" pitchFamily="34" charset="-120"/>
                        </a:rPr>
                        <a:t>6a9c2482-5ae1-495d-b4f1-2e2014a0d0a1 · awaiting_approval</a:t>
                      </a:r>
                      <a:endParaRPr lang="en-US" sz="1100" dirty="0">
                        <a:latin typeface="Inter" charset="0"/>
                        <a:ea typeface="Inter" charset="0"/>
                        <a:cs typeface="Inter" charset="0"/>
                      </a:endParaRPr>
                    </a:p>
                  </a:txBody>
                  <a:tcPr marL="76200" marR="76200" marT="76200" marB="76200" anchor="t">
                    <a:lnL w="6350" cap="flat" cmpd="sng" algn="ctr">
                      <a:solidFill>
                        <a:srgbClr val="1B4670"/>
                      </a:solidFill>
                      <a:prstDash val="solid"/>
                      <a:round/>
                      <a:headEnd type="none" w="med" len="med"/>
                      <a:tailEnd type="none" w="med" len="med"/>
                    </a:lnL>
                    <a:lnR w="6350" cap="flat" cmpd="sng" algn="ctr">
                      <a:solidFill>
                        <a:srgbClr val="1B4670"/>
                      </a:solidFill>
                      <a:prstDash val="solid"/>
                      <a:round/>
                      <a:headEnd type="none" w="med" len="med"/>
                      <a:tailEnd type="none" w="med" len="med"/>
                    </a:lnR>
                    <a:lnT w="6350" cap="flat" cmpd="sng" algn="ctr">
                      <a:solidFill>
                        <a:srgbClr val="1B4670"/>
                      </a:solidFill>
                      <a:prstDash val="solid"/>
                      <a:round/>
                      <a:headEnd type="none" w="med" len="med"/>
                      <a:tailEnd type="none" w="med" len="med"/>
                    </a:lnT>
                    <a:lnB w="6350" cap="flat" cmpd="sng" algn="ctr">
                      <a:solidFill>
                        <a:srgbClr val="1B4670"/>
                      </a:solidFill>
                      <a:prstDash val="solid"/>
                      <a:round/>
                      <a:headEnd type="none" w="med" len="med"/>
                      <a:tailEnd type="none" w="med" len="med"/>
                    </a:lnB>
                  </a:tcPr>
                </a:tc>
              </a:tr>
            </a:tbl>
          </a:graphicData>
        </a:graphic>
      </p:graphicFrame>
      <p:sp>
        <p:nvSpPr>
          <p:cNvPr id="4" name="Shape 1"/>
          <p:cNvSpPr/>
          <p:nvPr/>
        </p:nvSpPr>
        <p:spPr>
          <a:xfrm>
            <a:off x="548640" y="5989320"/>
            <a:ext cx="310896" cy="310896"/>
          </a:xfrm>
          <a:prstGeom prst="ellipse">
            <a:avLst/>
          </a:prstGeom>
          <a:solidFill>
            <a:srgbClr val="1A98DA"/>
          </a:solidFill>
          <a:ln/>
        </p:spPr>
      </p:sp>
      <p:sp>
        <p:nvSpPr>
          <p:cNvPr id="5" name="Text 2"/>
          <p:cNvSpPr/>
          <p:nvPr/>
        </p:nvSpPr>
        <p:spPr>
          <a:xfrm>
            <a:off x="548640" y="5989320"/>
            <a:ext cx="310896" cy="310896"/>
          </a:xfrm>
          <a:prstGeom prst="rect">
            <a:avLst/>
          </a:prstGeom>
          <a:noFill/>
          <a:ln/>
        </p:spPr>
        <p:txBody>
          <a:bodyPr wrap="square" lIns="0" tIns="0" rIns="0" bIns="0" rtlCol="0" anchor="ctr"/>
          <a:lstStyle/>
          <a:p>
            <a:pPr algn="ctr" indent="0" marL="0">
              <a:buNone/>
            </a:pPr>
            <a:r>
              <a:rPr lang="en-US" sz="1100" b="1" dirty="0">
                <a:solidFill>
                  <a:srgbClr val="FFFFFF"/>
                </a:solidFill>
                <a:latin typeface="Inter" pitchFamily="34" charset="0"/>
                <a:ea typeface="Inter" pitchFamily="34" charset="-122"/>
                <a:cs typeface="Inter" pitchFamily="34" charset="-120"/>
              </a:rPr>
              <a:t>5</a:t>
            </a:r>
            <a:endParaRPr lang="en-US" sz="1100" dirty="0"/>
          </a:p>
        </p:txBody>
      </p:sp>
      <p:sp>
        <p:nvSpPr>
          <p:cNvPr id="6" name="Text 3"/>
          <p:cNvSpPr/>
          <p:nvPr/>
        </p:nvSpPr>
        <p:spPr>
          <a:xfrm>
            <a:off x="1005840" y="5989320"/>
            <a:ext cx="10607040" cy="310896"/>
          </a:xfrm>
          <a:prstGeom prst="rect">
            <a:avLst/>
          </a:prstGeom>
          <a:noFill/>
          <a:ln/>
        </p:spPr>
        <p:txBody>
          <a:bodyPr wrap="square" lIns="0" tIns="0" rIns="0" bIns="0" rtlCol="0" anchor="ctr"/>
          <a:lstStyle/>
          <a:p>
            <a:pPr indent="0" marL="0">
              <a:buNone/>
            </a:pPr>
            <a:r>
              <a:rPr lang="en-US" sz="900" dirty="0">
                <a:solidFill>
                  <a:srgbClr val="A8D8F0"/>
                </a:solidFill>
                <a:latin typeface="Inter" pitchFamily="34" charset="0"/>
                <a:ea typeface="Inter" pitchFamily="34" charset="-122"/>
                <a:cs typeface="Inter" pitchFamily="34" charset="-120"/>
              </a:rPr>
              <a:t>United Wholesale Mortgage (reference brand, KEN test only) · Strategy · Vane and Ellis</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Slide 1</vt:lpstr>
      <vt:lpstr>Slide 2</vt:lpstr>
      <vt:lpstr>Slide 3</vt:lpstr>
      <vt:lpstr>Slide 4</vt:lpstr>
      <vt:lpstr>Slide 5</vt:lpstr>
    </vt:vector>
  </TitlesOfParts>
  <Company>ideacel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End-to-end plan to defend wholesale mortgage share by turning brokers into a movement, 2026-09-01 to 2026-11-30</dc:title>
  <dc:subject>PptxGenJS Presentation</dc:subject>
  <dc:creator>ideacel</dc:creator>
  <cp:lastModifiedBy>ideacel</cp:lastModifiedBy>
  <cp:revision>1</cp:revision>
  <dcterms:created xsi:type="dcterms:W3CDTF">2026-08-19T21:48:47Z</dcterms:created>
  <dcterms:modified xsi:type="dcterms:W3CDTF">2026-08-19T21:48:47Z</dcterms:modified>
</cp:coreProperties>
</file>