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Lst>
  <p:notesMasterIdLst>
    <p:notesMasterId r:id="rId1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TT-ENG-03-STRATEGY · run 26d108a7-0ddb-41c5-a709-c8dcc05d30de · slide 1 of 8. Rendered by RENDER-DECK-01 v2.0.0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TT-ENG-03-STRATEGY · run 26d108a7-0ddb-41c5-a709-c8dcc05d30de · slide 2 of 8. Rendered by RENDER-DECK-01 v2.0.0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TT-ENG-03-STRATEGY · run 26d108a7-0ddb-41c5-a709-c8dcc05d30de · slide 3 of 8. Rendered by RENDER-DECK-01 v2.0.0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TT-ENG-03-STRATEGY · run 26d108a7-0ddb-41c5-a709-c8dcc05d30de · slide 4 of 8. Rendered by RENDER-DECK-01 v2.0.0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TT-ENG-03-STRATEGY · run 26d108a7-0ddb-41c5-a709-c8dcc05d30de · slide 5 of 8. Rendered by RENDER-DECK-01 v2.0.0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TT-ENG-03-STRATEGY · run 26d108a7-0ddb-41c5-a709-c8dcc05d30de · slide 6 of 8. Rendered by RENDER-DECK-01 v2.0.0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TT-ENG-03-STRATEGY · run 26d108a7-0ddb-41c5-a709-c8dcc05d30de · slide 7 of 8. Rendered by RENDER-DECK-01 v2.0.0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TT-ENG-03-STRATEGY · run 26d108a7-0ddb-41c5-a709-c8dcc05d30de · slide 8 of 8. Rendered by RENDER-DECK-01 v2.0.0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2540"/>
        </a:solidFill>
      </p:bgPr>
    </p:bg>
    <p:spTree>
      <p:nvGrpSpPr>
        <p:cNvPr id="1" name=""/>
        <p:cNvGrpSpPr/>
        <p:nvPr/>
      </p:nvGrpSpPr>
      <p:grpSpPr>
        <a:xfrm>
          <a:off x="0" y="0"/>
          <a:ext cx="0" cy="0"/>
          <a:chOff x="0" y="0"/>
          <a:chExt cx="0" cy="0"/>
        </a:xfrm>
      </p:grpSpPr>
      <p:sp>
        <p:nvSpPr>
          <p:cNvPr id="2" name="Text 0"/>
          <p:cNvSpPr/>
          <p:nvPr/>
        </p:nvSpPr>
        <p:spPr>
          <a:xfrm>
            <a:off x="548640" y="822960"/>
            <a:ext cx="11064240" cy="320040"/>
          </a:xfrm>
          <a:prstGeom prst="rect">
            <a:avLst/>
          </a:prstGeom>
          <a:noFill/>
          <a:ln/>
        </p:spPr>
        <p:txBody>
          <a:bodyPr wrap="square" lIns="0" tIns="0" rIns="0" bIns="0" rtlCol="0" anchor="ctr"/>
          <a:lstStyle/>
          <a:p>
            <a:pPr indent="0" marL="0">
              <a:buNone/>
            </a:pPr>
            <a:r>
              <a:rPr lang="en-US" sz="1200" spc="300" kern="0" dirty="0">
                <a:solidFill>
                  <a:srgbClr val="58C8E8"/>
                </a:solidFill>
                <a:latin typeface="Inter" pitchFamily="34" charset="0"/>
                <a:ea typeface="Inter" pitchFamily="34" charset="-122"/>
                <a:cs typeface="Inter" pitchFamily="34" charset="-120"/>
              </a:rPr>
              <a:t>STRATEGY  ·  UNITED WHOLESALE MORTGAGE (REFERENCE BRAND, KEN TEST ONLY)</a:t>
            </a:r>
            <a:endParaRPr lang="en-US" sz="1200" dirty="0"/>
          </a:p>
        </p:txBody>
      </p:sp>
      <p:sp>
        <p:nvSpPr>
          <p:cNvPr id="3" name="Text 1"/>
          <p:cNvSpPr/>
          <p:nvPr/>
        </p:nvSpPr>
        <p:spPr>
          <a:xfrm>
            <a:off x="548640" y="1280160"/>
            <a:ext cx="11064240" cy="2194560"/>
          </a:xfrm>
          <a:prstGeom prst="rect">
            <a:avLst/>
          </a:prstGeom>
          <a:noFill/>
          <a:ln/>
        </p:spPr>
        <p:txBody>
          <a:bodyPr wrap="square" lIns="0" tIns="0" rIns="0" bIns="0" rtlCol="0" anchor="t"/>
          <a:lstStyle/>
          <a:p>
            <a:pPr indent="0" marL="0">
              <a:buNone/>
            </a:pPr>
            <a:r>
              <a:rPr lang="en-US" sz="3400" b="1" dirty="0">
                <a:solidFill>
                  <a:srgbClr val="FFFFFF"/>
                </a:solidFill>
                <a:latin typeface="Inter" pitchFamily="34" charset="0"/>
                <a:ea typeface="Inter" pitchFamily="34" charset="-122"/>
                <a:cs typeface="Inter" pitchFamily="34" charset="-120"/>
              </a:rPr>
              <a:t>Defend wholesale share by making brokers the heroes, not the channel</a:t>
            </a:r>
            <a:endParaRPr lang="en-US" sz="3400" dirty="0"/>
          </a:p>
        </p:txBody>
      </p:sp>
      <p:sp>
        <p:nvSpPr>
          <p:cNvPr id="4" name="Shape 2"/>
          <p:cNvSpPr/>
          <p:nvPr/>
        </p:nvSpPr>
        <p:spPr>
          <a:xfrm>
            <a:off x="548640" y="3749040"/>
            <a:ext cx="11064240" cy="1600200"/>
          </a:xfrm>
          <a:prstGeom prst="rect">
            <a:avLst/>
          </a:prstGeom>
          <a:solidFill>
            <a:srgbClr val="123D64"/>
          </a:solidFill>
          <a:ln/>
        </p:spPr>
      </p:sp>
      <p:sp>
        <p:nvSpPr>
          <p:cNvPr id="5" name="Text 3"/>
          <p:cNvSpPr/>
          <p:nvPr/>
        </p:nvSpPr>
        <p:spPr>
          <a:xfrm>
            <a:off x="868680" y="3931920"/>
            <a:ext cx="10424160" cy="1280160"/>
          </a:xfrm>
          <a:prstGeom prst="rect">
            <a:avLst/>
          </a:prstGeom>
          <a:noFill/>
          <a:ln/>
        </p:spPr>
        <p:txBody>
          <a:bodyPr wrap="square" lIns="0" tIns="0" rIns="0" bIns="0" rtlCol="0" anchor="t"/>
          <a:lstStyle/>
          <a:p>
            <a:pPr indent="0" marL="0">
              <a:buNone/>
            </a:pPr>
            <a:r>
              <a:rPr lang="en-US" sz="1000" spc="200" kern="0" dirty="0">
                <a:solidFill>
                  <a:srgbClr val="58C8E8"/>
                </a:solidFill>
                <a:latin typeface="Inter" pitchFamily="34" charset="0"/>
                <a:ea typeface="Inter" pitchFamily="34" charset="-122"/>
                <a:cs typeface="Inter" pitchFamily="34" charset="-120"/>
              </a:rPr>
              <a:t>THE ANSWER
</a:t>
            </a:r>
            <a:endParaRPr lang="en-US" sz="1000" dirty="0"/>
          </a:p>
          <a:p>
            <a:pPr indent="0" marL="0">
              <a:buNone/>
            </a:pPr>
            <a:r>
              <a:rPr lang="en-US" sz="1500" dirty="0">
                <a:solidFill>
                  <a:srgbClr val="FFFFFF"/>
                </a:solidFill>
                <a:latin typeface="Inter" pitchFamily="34" charset="0"/>
                <a:ea typeface="Inter" pitchFamily="34" charset="-122"/>
                <a:cs typeface="Inter" pitchFamily="34" charset="-120"/>
              </a:rPr>
              <a:t>Run the 60-day broker immersion film as the spearhead, then scale the stories into a loyalty engine. This is the route that turns brokers from a distribution pipe into a movement UWM leads. The bet is that public proof of fighting for their livelihood will shift mental availability faster than any rate sheet ever coul…</a:t>
            </a:r>
            <a:endParaRPr lang="en-US" sz="1000" dirty="0"/>
          </a:p>
        </p:txBody>
      </p:sp>
      <p:sp>
        <p:nvSpPr>
          <p:cNvPr id="6" name="Text 4"/>
          <p:cNvSpPr/>
          <p:nvPr/>
        </p:nvSpPr>
        <p:spPr>
          <a:xfrm>
            <a:off x="548640" y="5989320"/>
            <a:ext cx="11064240" cy="310896"/>
          </a:xfrm>
          <a:prstGeom prst="rect">
            <a:avLst/>
          </a:prstGeom>
          <a:noFill/>
          <a:ln/>
        </p:spPr>
        <p:txBody>
          <a:bodyPr wrap="square" lIns="0" tIns="0" rIns="0" bIns="0" rtlCol="0" anchor="ctr"/>
          <a:lstStyle/>
          <a:p>
            <a:pPr indent="0" marL="0">
              <a:buNone/>
            </a:pPr>
            <a:r>
              <a:rPr lang="en-US" sz="1000" dirty="0">
                <a:solidFill>
                  <a:srgbClr val="A8D8F0"/>
                </a:solidFill>
                <a:latin typeface="Inter" pitchFamily="34" charset="0"/>
                <a:ea typeface="Inter" pitchFamily="34" charset="-122"/>
                <a:cs typeface="Inter" pitchFamily="34" charset="-120"/>
              </a:rPr>
              <a:t>Vane and Ellis · 19 Aug 2026</a:t>
            </a:r>
            <a:endParaRPr lang="en-US" sz="1000" dirty="0"/>
          </a:p>
        </p:txBody>
      </p:sp>
      <p:sp>
        <p:nvSpPr>
          <p:cNvPr id="7" name="Shape 5"/>
          <p:cNvSpPr/>
          <p:nvPr/>
        </p:nvSpPr>
        <p:spPr>
          <a:xfrm>
            <a:off x="548640" y="5989320"/>
            <a:ext cx="310896" cy="310896"/>
          </a:xfrm>
          <a:prstGeom prst="ellipse">
            <a:avLst/>
          </a:prstGeom>
          <a:solidFill>
            <a:srgbClr val="1A98DA"/>
          </a:solidFill>
          <a:ln/>
        </p:spPr>
      </p:sp>
      <p:sp>
        <p:nvSpPr>
          <p:cNvPr id="8" name="Text 6"/>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Inter" pitchFamily="34" charset="0"/>
                <a:ea typeface="Inter" pitchFamily="34" charset="-122"/>
                <a:cs typeface="Inter" pitchFamily="34" charset="-120"/>
              </a:rPr>
              <a:t>1</a:t>
            </a:r>
            <a:endParaRPr lang="en-US" sz="1100" dirty="0"/>
          </a:p>
        </p:txBody>
      </p:sp>
      <p:sp>
        <p:nvSpPr>
          <p:cNvPr id="9" name="Text 7"/>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A8D8F0"/>
                </a:solidFill>
                <a:latin typeface="Inter" pitchFamily="34" charset="0"/>
                <a:ea typeface="Inter" pitchFamily="34" charset="-122"/>
                <a:cs typeface="Inter" pitchFamily="34" charset="-120"/>
              </a:rPr>
              <a:t>United Wholesale Mortgage (reference brand, KEN test only) · Strategy · Vane and Ellis</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0A2540"/>
                </a:solidFill>
                <a:latin typeface="Inter" pitchFamily="34" charset="0"/>
                <a:ea typeface="Inter" pitchFamily="34" charset="-122"/>
                <a:cs typeface="Inter" pitchFamily="34" charset="-120"/>
              </a:rPr>
              <a:t>The recommendation</a:t>
            </a:r>
            <a:endParaRPr lang="en-US" sz="2800" dirty="0"/>
          </a:p>
        </p:txBody>
      </p:sp>
      <p:sp>
        <p:nvSpPr>
          <p:cNvPr id="3" name="Shape 1"/>
          <p:cNvSpPr/>
          <p:nvPr/>
        </p:nvSpPr>
        <p:spPr>
          <a:xfrm>
            <a:off x="548640" y="1463040"/>
            <a:ext cx="5349240" cy="4023360"/>
          </a:xfrm>
          <a:prstGeom prst="roundRect">
            <a:avLst>
              <a:gd name="adj" fmla="val 1364"/>
            </a:avLst>
          </a:prstGeom>
          <a:solidFill>
            <a:srgbClr val="F4FAFD"/>
          </a:solidFill>
          <a:ln/>
        </p:spPr>
      </p:sp>
      <p:sp>
        <p:nvSpPr>
          <p:cNvPr id="4" name="Text 2"/>
          <p:cNvSpPr/>
          <p:nvPr/>
        </p:nvSpPr>
        <p:spPr>
          <a:xfrm>
            <a:off x="822960" y="1664208"/>
            <a:ext cx="4800600" cy="3621024"/>
          </a:xfrm>
          <a:prstGeom prst="rect">
            <a:avLst/>
          </a:prstGeom>
          <a:noFill/>
          <a:ln/>
        </p:spPr>
        <p:txBody>
          <a:bodyPr wrap="square" lIns="0" tIns="0" rIns="0" bIns="0" rtlCol="0" anchor="t"/>
          <a:lstStyle/>
          <a:p>
            <a:pPr indent="0" marL="0">
              <a:spcAft>
                <a:spcPts val="400"/>
              </a:spcAft>
              <a:buNone/>
            </a:pPr>
            <a:r>
              <a:rPr lang="en-US" sz="1000" b="1" spc="200" kern="0" dirty="0">
                <a:solidFill>
                  <a:srgbClr val="1A98DA"/>
                </a:solidFill>
                <a:latin typeface="Inter" pitchFamily="34" charset="0"/>
                <a:ea typeface="Inter" pitchFamily="34" charset="-122"/>
                <a:cs typeface="Inter" pitchFamily="34" charset="-120"/>
              </a:rPr>
              <a:t>RECOMMENDATION
</a:t>
            </a:r>
            <a:endParaRPr lang="en-US" sz="1000" dirty="0"/>
          </a:p>
          <a:p>
            <a:pPr indent="0" marL="0">
              <a:spcAft>
                <a:spcPts val="400"/>
              </a:spcAft>
              <a:buNone/>
            </a:pPr>
            <a:r>
              <a:rPr lang="en-US" sz="1400" dirty="0">
                <a:solidFill>
                  <a:srgbClr val="0A2540"/>
                </a:solidFill>
                <a:latin typeface="Inter" pitchFamily="34" charset="0"/>
                <a:ea typeface="Inter" pitchFamily="34" charset="-122"/>
                <a:cs typeface="Inter" pitchFamily="34" charset="-120"/>
              </a:rPr>
              <a:t>Run the 60-day broker immersion film as the spearhead, then scale the stories into a loyalty engine. This is the route that turns brokers from a distribution pipe into a movement UWM leads. The bet is that public proof of fighting for their livelihood will shift mental availability faster than any rate sheet ever could. The risk is that the film lands as a stunt, not a promise, so the follow-through must be measurable and relentless. (BEL-CORE-248)</a:t>
            </a:r>
            <a:endParaRPr lang="en-US" sz="1000" dirty="0"/>
          </a:p>
        </p:txBody>
      </p:sp>
      <p:sp>
        <p:nvSpPr>
          <p:cNvPr id="5" name="Shape 3"/>
          <p:cNvSpPr/>
          <p:nvPr/>
        </p:nvSpPr>
        <p:spPr>
          <a:xfrm>
            <a:off x="6263640" y="1463040"/>
            <a:ext cx="5349240" cy="4023360"/>
          </a:xfrm>
          <a:prstGeom prst="roundRect">
            <a:avLst>
              <a:gd name="adj" fmla="val 1364"/>
            </a:avLst>
          </a:prstGeom>
          <a:solidFill>
            <a:srgbClr val="0A2540"/>
          </a:solidFill>
          <a:ln/>
        </p:spPr>
      </p:sp>
      <p:sp>
        <p:nvSpPr>
          <p:cNvPr id="6" name="Text 4"/>
          <p:cNvSpPr/>
          <p:nvPr/>
        </p:nvSpPr>
        <p:spPr>
          <a:xfrm>
            <a:off x="6537960" y="1664208"/>
            <a:ext cx="4800600" cy="3621024"/>
          </a:xfrm>
          <a:prstGeom prst="rect">
            <a:avLst/>
          </a:prstGeom>
          <a:noFill/>
          <a:ln/>
        </p:spPr>
        <p:txBody>
          <a:bodyPr wrap="square" lIns="0" tIns="0" rIns="0" bIns="0" rtlCol="0" anchor="t"/>
          <a:lstStyle/>
          <a:p>
            <a:pPr indent="0" marL="0">
              <a:spcAft>
                <a:spcPts val="400"/>
              </a:spcAft>
              <a:buNone/>
            </a:pPr>
            <a:r>
              <a:rPr lang="en-US" sz="1000" b="1" spc="200" kern="0" dirty="0">
                <a:solidFill>
                  <a:srgbClr val="58C8E8"/>
                </a:solidFill>
                <a:latin typeface="Inter" pitchFamily="34" charset="0"/>
                <a:ea typeface="Inter" pitchFamily="34" charset="-122"/>
                <a:cs typeface="Inter" pitchFamily="34" charset="-120"/>
              </a:rPr>
              <a:t>FIRST MOVE
</a:t>
            </a:r>
            <a:endParaRPr lang="en-US" sz="1000" dirty="0"/>
          </a:p>
          <a:p>
            <a:pPr indent="0" marL="0">
              <a:spcAft>
                <a:spcPts val="400"/>
              </a:spcAft>
              <a:buNone/>
            </a:pPr>
            <a:r>
              <a:rPr lang="en-US" sz="1400" dirty="0">
                <a:solidFill>
                  <a:srgbClr val="FFFFFF"/>
                </a:solidFill>
                <a:latin typeface="Inter" pitchFamily="34" charset="0"/>
                <a:ea typeface="Inter" pitchFamily="34" charset="-122"/>
                <a:cs typeface="Inter" pitchFamily="34" charset="-120"/>
              </a:rPr>
              <a:t>{"kpi": "KPI-MENTAL-AVAIL: measure the shift in broker belief that UWM is 'on my side' before and after the film drops. Target: +20 index points.", "owner": "Head of Marketing", "action": ["1. Launch the 60-day broker immersion: 50 brokers, 5 cities, 10 days each. Film every session. Ask one question: 'What does UWM need to do to prove it’s on your side?'", "2. Edit the film into a 3-minute trailer and a 20-minute documentary. The trailer drops on 2026-09-15, the documentary on 2026-09-30.", "3. Run a pre-film survey (2026-09-01 to 2026-09-07) to measure KPI-MENTAL-AVAIL. Repeat the survey 7 …</a:t>
            </a:r>
            <a:endParaRPr lang="en-US" sz="1000" dirty="0"/>
          </a:p>
        </p:txBody>
      </p:sp>
      <p:sp>
        <p:nvSpPr>
          <p:cNvPr id="7" name="Shape 5"/>
          <p:cNvSpPr/>
          <p:nvPr/>
        </p:nvSpPr>
        <p:spPr>
          <a:xfrm>
            <a:off x="548640" y="5989320"/>
            <a:ext cx="310896" cy="310896"/>
          </a:xfrm>
          <a:prstGeom prst="ellipse">
            <a:avLst/>
          </a:prstGeom>
          <a:solidFill>
            <a:srgbClr val="0A2540"/>
          </a:solidFill>
          <a:ln/>
        </p:spPr>
      </p:sp>
      <p:sp>
        <p:nvSpPr>
          <p:cNvPr id="8" name="Text 6"/>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Inter" pitchFamily="34" charset="0"/>
                <a:ea typeface="Inter" pitchFamily="34" charset="-122"/>
                <a:cs typeface="Inter" pitchFamily="34" charset="-120"/>
              </a:rPr>
              <a:t>2</a:t>
            </a:r>
            <a:endParaRPr lang="en-US" sz="1100" dirty="0"/>
          </a:p>
        </p:txBody>
      </p:sp>
      <p:sp>
        <p:nvSpPr>
          <p:cNvPr id="9" name="Text 7"/>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5B7186"/>
                </a:solidFill>
                <a:latin typeface="Inter" pitchFamily="34" charset="0"/>
                <a:ea typeface="Inter" pitchFamily="34" charset="-122"/>
                <a:cs typeface="Inter" pitchFamily="34" charset="-120"/>
              </a:rPr>
              <a:t>United Wholesale Mortgage (reference brand, KEN test only) · Strategy · Vane and Ellis</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0A2540"/>
                </a:solidFill>
                <a:latin typeface="Inter" pitchFamily="34" charset="0"/>
                <a:ea typeface="Inter" pitchFamily="34" charset="-122"/>
                <a:cs typeface="Inter" pitchFamily="34" charset="-120"/>
              </a:rPr>
              <a:t>Options</a:t>
            </a:r>
            <a:endParaRPr lang="en-US" sz="2800" dirty="0"/>
          </a:p>
        </p:txBody>
      </p:sp>
      <p:sp>
        <p:nvSpPr>
          <p:cNvPr id="3" name="Text 1"/>
          <p:cNvSpPr/>
          <p:nvPr/>
        </p:nvSpPr>
        <p:spPr>
          <a:xfrm>
            <a:off x="548640" y="1554480"/>
            <a:ext cx="11064240" cy="3931920"/>
          </a:xfrm>
          <a:prstGeom prst="rect">
            <a:avLst/>
          </a:prstGeom>
          <a:noFill/>
          <a:ln/>
        </p:spPr>
        <p:txBody>
          <a:bodyPr wrap="square" lIns="0" tIns="0" rIns="0" bIns="0" rtlCol="0" anchor="t"/>
          <a:lstStyle/>
          <a:p>
            <a:pPr marL="342900" indent="-342900">
              <a:spcAft>
                <a:spcPts val="1000"/>
              </a:spcAft>
              <a:buSzPct val="100000"/>
              <a:buChar char="•"/>
            </a:pPr>
            <a:r>
              <a:rPr lang="en-US" sz="1400" dirty="0">
                <a:solidFill>
                  <a:srgbClr val="0A2540"/>
                </a:solidFill>
                <a:latin typeface="Inter" pitchFamily="34" charset="0"/>
                <a:ea typeface="Inter" pitchFamily="34" charset="-122"/>
                <a:cs typeface="Inter" pitchFamily="34" charset="-120"/>
              </a:rPr>
              <a:t>The Broker Manifesto. The charter is seen as empty posturing if UWM does not follow through with real enforcement. Brokers will call the bluff, and the brand will lose credibility. Bet: Brokers will rally around a brand…</a:t>
            </a:r>
            <a:endParaRPr lang="en-US" sz="1400" dirty="0"/>
          </a:p>
          <a:p>
            <a:pPr marL="342900" indent="-342900">
              <a:spcAft>
                <a:spcPts val="1000"/>
              </a:spcAft>
              <a:buSzPct val="100000"/>
              <a:buChar char="•"/>
            </a:pPr>
            <a:r>
              <a:rPr lang="en-US" sz="1400" dirty="0">
                <a:solidFill>
                  <a:srgbClr val="0A2540"/>
                </a:solidFill>
                <a:latin typeface="Inter" pitchFamily="34" charset="0"/>
                <a:ea typeface="Inter" pitchFamily="34" charset="-122"/>
                <a:cs typeface="Inter" pitchFamily="34" charset="-120"/>
              </a:rPr>
              <a:t>The 60-Day Film &amp; Loyalty Engine. The film lands as a stunt, not a promise. If the follow-through is not measurable and relentless, brokers will see it as a one-off and revert to price sensitivity. Bet: Public proof of …</a:t>
            </a:r>
            <a:endParaRPr lang="en-US" sz="1400" dirty="0"/>
          </a:p>
          <a:p>
            <a:pPr marL="342900" indent="-342900">
              <a:spcAft>
                <a:spcPts val="1000"/>
              </a:spcAft>
              <a:buSzPct val="100000"/>
              <a:buChar char="•"/>
            </a:pPr>
            <a:r>
              <a:rPr lang="en-US" sz="1400" dirty="0">
                <a:solidFill>
                  <a:srgbClr val="0A2540"/>
                </a:solidFill>
                <a:latin typeface="Inter" pitchFamily="34" charset="0"/>
                <a:ea typeface="Inter" pitchFamily="34" charset="-122"/>
                <a:cs typeface="Inter" pitchFamily="34" charset="-120"/>
              </a:rPr>
              <a:t>The Rate Shield. The guarantee is expensive and unsustainable if rivals undercut it. Brokers will exploit it, and UWM’s margins will erode. Bet: Brokers will stay loyal if they know UWM will always match a rival’s rate.…</a:t>
            </a:r>
            <a:endParaRPr lang="en-US" sz="1400" dirty="0"/>
          </a:p>
        </p:txBody>
      </p:sp>
      <p:sp>
        <p:nvSpPr>
          <p:cNvPr id="4" name="Shape 2"/>
          <p:cNvSpPr/>
          <p:nvPr/>
        </p:nvSpPr>
        <p:spPr>
          <a:xfrm>
            <a:off x="548640" y="5989320"/>
            <a:ext cx="310896" cy="310896"/>
          </a:xfrm>
          <a:prstGeom prst="ellipse">
            <a:avLst/>
          </a:prstGeom>
          <a:solidFill>
            <a:srgbClr val="0A2540"/>
          </a:solidFill>
          <a:ln/>
        </p:spPr>
      </p:sp>
      <p:sp>
        <p:nvSpPr>
          <p:cNvPr id="5" name="Text 3"/>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Inter" pitchFamily="34" charset="0"/>
                <a:ea typeface="Inter" pitchFamily="34" charset="-122"/>
                <a:cs typeface="Inter" pitchFamily="34" charset="-120"/>
              </a:rPr>
              <a:t>3</a:t>
            </a:r>
            <a:endParaRPr lang="en-US" sz="1100" dirty="0"/>
          </a:p>
        </p:txBody>
      </p:sp>
      <p:sp>
        <p:nvSpPr>
          <p:cNvPr id="6" name="Text 4"/>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5B7186"/>
                </a:solidFill>
                <a:latin typeface="Inter" pitchFamily="34" charset="0"/>
                <a:ea typeface="Inter" pitchFamily="34" charset="-122"/>
                <a:cs typeface="Inter" pitchFamily="34" charset="-120"/>
              </a:rPr>
              <a:t>United Wholesale Mortgage (reference brand, KEN test only) · Strategy · Vane and Ellis</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0A2540"/>
                </a:solidFill>
                <a:latin typeface="Inter" pitchFamily="34" charset="0"/>
                <a:ea typeface="Inter" pitchFamily="34" charset="-122"/>
                <a:cs typeface="Inter" pitchFamily="34" charset="-120"/>
              </a:rPr>
              <a:t>Load Bearing Insight</a:t>
            </a:r>
            <a:endParaRPr lang="en-US" sz="28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48640" y="1554480"/>
          <a:ext cx="11064240" cy="914400"/>
        </p:xfrm>
        <a:graphic>
          <a:graphicData uri="http://schemas.openxmlformats.org/drawingml/2006/table">
            <a:tbl>
              <a:tblPr/>
              <a:tblGrid>
                <a:gridCol w="2926080"/>
                <a:gridCol w="8138160"/>
              </a:tblGrid>
              <a:tr h="0">
                <a:tc>
                  <a:txBody>
                    <a:bodyPr/>
                    <a:lstStyle/>
                    <a:p>
                      <a:pPr indent="0" marL="0">
                        <a:buNone/>
                      </a:pPr>
                      <a:r>
                        <a:rPr lang="en-US" sz="1200" b="1" dirty="0">
                          <a:solidFill>
                            <a:srgbClr val="0A2540"/>
                          </a:solidFill>
                          <a:latin typeface="Inter" pitchFamily="34" charset="0"/>
                          <a:ea typeface="Inter" pitchFamily="34" charset="-122"/>
                          <a:cs typeface="Inter" pitchFamily="34" charset="-120"/>
                        </a:rPr>
                        <a:t>Insight</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solidFill>
                      <a:srgbClr val="F4FAFD"/>
                    </a:solidFill>
                  </a:tcPr>
                </a:tc>
                <a:tc>
                  <a:txBody>
                    <a:bodyPr/>
                    <a:lstStyle/>
                    <a:p>
                      <a:pPr indent="0" marL="0">
                        <a:buNone/>
                      </a:pPr>
                      <a:r>
                        <a:rPr lang="en-US" sz="1200" dirty="0">
                          <a:solidFill>
                            <a:srgbClr val="0A2540"/>
                          </a:solidFill>
                          <a:latin typeface="Inter" pitchFamily="34" charset="0"/>
                          <a:ea typeface="Inter" pitchFamily="34" charset="-122"/>
                          <a:cs typeface="Inter" pitchFamily="34" charset="-120"/>
                        </a:rPr>
                        <a:t>Brokers will defend the brand that defends them in public, measurable ways.</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tcPr>
                </a:tc>
              </a:tr>
              <a:tr h="0">
                <a:tc>
                  <a:txBody>
                    <a:bodyPr/>
                    <a:lstStyle/>
                    <a:p>
                      <a:pPr indent="0" marL="0">
                        <a:buNone/>
                      </a:pPr>
                      <a:r>
                        <a:rPr lang="en-US" sz="1200" b="1" dirty="0">
                          <a:solidFill>
                            <a:srgbClr val="0A2540"/>
                          </a:solidFill>
                          <a:latin typeface="Inter" pitchFamily="34" charset="0"/>
                          <a:ea typeface="Inter" pitchFamily="34" charset="-122"/>
                          <a:cs typeface="Inter" pitchFamily="34" charset="-120"/>
                        </a:rPr>
                        <a:t>Assumption</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solidFill>
                      <a:srgbClr val="F4FAFD"/>
                    </a:solidFill>
                  </a:tcPr>
                </a:tc>
                <a:tc>
                  <a:txBody>
                    <a:bodyPr/>
                    <a:lstStyle/>
                    <a:p>
                      <a:pPr indent="0" marL="0">
                        <a:buNone/>
                      </a:pPr>
                      <a:r>
                        <a:rPr lang="en-US" sz="1200" dirty="0">
                          <a:solidFill>
                            <a:srgbClr val="0A2540"/>
                          </a:solidFill>
                          <a:latin typeface="Inter" pitchFamily="34" charset="0"/>
                          <a:ea typeface="Inter" pitchFamily="34" charset="-122"/>
                          <a:cs typeface="Inter" pitchFamily="34" charset="-120"/>
                        </a:rPr>
                        <a:t>This rests on the assumption that brokers are not just transactional agents but a constituency with shared grievances and aspirations. If they see UWM as their champion, they will fight for UWM’s rat…</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tcPr>
                </a:tc>
              </a:tr>
            </a:tbl>
          </a:graphicData>
        </a:graphic>
      </p:graphicFrame>
      <p:sp>
        <p:nvSpPr>
          <p:cNvPr id="4" name="Shape 1"/>
          <p:cNvSpPr/>
          <p:nvPr/>
        </p:nvSpPr>
        <p:spPr>
          <a:xfrm>
            <a:off x="548640" y="5989320"/>
            <a:ext cx="310896" cy="310896"/>
          </a:xfrm>
          <a:prstGeom prst="ellipse">
            <a:avLst/>
          </a:prstGeom>
          <a:solidFill>
            <a:srgbClr val="0A2540"/>
          </a:solidFill>
          <a:ln/>
        </p:spPr>
      </p:sp>
      <p:sp>
        <p:nvSpPr>
          <p:cNvPr id="5" name="Text 2"/>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Inter" pitchFamily="34" charset="0"/>
                <a:ea typeface="Inter" pitchFamily="34" charset="-122"/>
                <a:cs typeface="Inter" pitchFamily="34" charset="-120"/>
              </a:rPr>
              <a:t>4</a:t>
            </a:r>
            <a:endParaRPr lang="en-US" sz="1100" dirty="0"/>
          </a:p>
        </p:txBody>
      </p:sp>
      <p:sp>
        <p:nvSpPr>
          <p:cNvPr id="6" name="Text 3"/>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5B7186"/>
                </a:solidFill>
                <a:latin typeface="Inter" pitchFamily="34" charset="0"/>
                <a:ea typeface="Inter" pitchFamily="34" charset="-122"/>
                <a:cs typeface="Inter" pitchFamily="34" charset="-120"/>
              </a:rPr>
              <a:t>United Wholesale Mortgage (reference brand, KEN test only) · Strategy · Vane and Ellis</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0A2540"/>
                </a:solidFill>
                <a:latin typeface="Inter" pitchFamily="34" charset="0"/>
                <a:ea typeface="Inter" pitchFamily="34" charset="-122"/>
                <a:cs typeface="Inter" pitchFamily="34" charset="-120"/>
              </a:rPr>
              <a:t>Six Forces</a:t>
            </a:r>
            <a:endParaRPr lang="en-US" sz="2800" dirty="0"/>
          </a:p>
        </p:txBody>
      </p:sp>
      <p:sp>
        <p:nvSpPr>
          <p:cNvPr id="3" name="Text 1"/>
          <p:cNvSpPr/>
          <p:nvPr/>
        </p:nvSpPr>
        <p:spPr>
          <a:xfrm>
            <a:off x="548640" y="1554480"/>
            <a:ext cx="11064240" cy="3931920"/>
          </a:xfrm>
          <a:prstGeom prst="rect">
            <a:avLst/>
          </a:prstGeom>
          <a:noFill/>
          <a:ln/>
        </p:spPr>
        <p:txBody>
          <a:bodyPr wrap="square" lIns="0" tIns="0" rIns="0" bIns="0" rtlCol="0" anchor="t"/>
          <a:lstStyle/>
          <a:p>
            <a:pPr marL="342900" indent="-342900">
              <a:spcAft>
                <a:spcPts val="1000"/>
              </a:spcAft>
              <a:buSzPct val="100000"/>
              <a:buChar char="•"/>
            </a:pPr>
            <a:r>
              <a:rPr lang="en-US" sz="1400" dirty="0">
                <a:solidFill>
                  <a:srgbClr val="0A2540"/>
                </a:solidFill>
                <a:latin typeface="Inter" pitchFamily="34" charset="0"/>
                <a:ea typeface="Inter" pitchFamily="34" charset="-122"/>
                <a:cs typeface="Inter" pitchFamily="34" charset="-120"/>
              </a:rPr>
              <a:t>High. Force: Competitive_rivalry. Evidence: Rocket Mortgage and loanDepot are aggressively pushing direct-to-consumer channels, eroding wholesale share. Rocket Mortgage, loan origination volume: $101,200m (2024, PR News…</a:t>
            </a:r>
            <a:endParaRPr lang="en-US" sz="1400" dirty="0"/>
          </a:p>
          <a:p>
            <a:pPr marL="342900" indent="-342900">
              <a:spcAft>
                <a:spcPts val="1000"/>
              </a:spcAft>
              <a:buSzPct val="100000"/>
              <a:buChar char="•"/>
            </a:pPr>
            <a:r>
              <a:rPr lang="en-US" sz="1400" dirty="0">
                <a:solidFill>
                  <a:srgbClr val="0A2540"/>
                </a:solidFill>
                <a:latin typeface="Inter" pitchFamily="34" charset="0"/>
                <a:ea typeface="Inter" pitchFamily="34" charset="-122"/>
                <a:cs typeface="Inter" pitchFamily="34" charset="-120"/>
              </a:rPr>
              <a:t>Medium. Force: Threat_of_new_entrants. Evidence: No new wholesale entrants have emerged, but fintech lenders are experimenting with hybrid models. The barrier is capital, not innovation: PennyMac’s servicing portfolio U…</a:t>
            </a:r>
            <a:endParaRPr lang="en-US" sz="1400" dirty="0"/>
          </a:p>
          <a:p>
            <a:pPr marL="342900" indent="-342900">
              <a:spcAft>
                <a:spcPts val="1000"/>
              </a:spcAft>
              <a:buSzPct val="100000"/>
              <a:buChar char="•"/>
            </a:pPr>
            <a:r>
              <a:rPr lang="en-US" sz="1400" dirty="0">
                <a:solidFill>
                  <a:srgbClr val="0A2540"/>
                </a:solidFill>
                <a:latin typeface="Inter" pitchFamily="34" charset="0"/>
                <a:ea typeface="Inter" pitchFamily="34" charset="-122"/>
                <a:cs typeface="Inter" pitchFamily="34" charset="-120"/>
              </a:rPr>
              <a:t>High. Force: Threat_of_substitutes. Evidence: Direct-to-consumer channels are the substitute. Rocket Mortgage’s net rate lock volume: $100,800m (2024, PR Newswire), nearly 62% of UWM’s total origination volume. The AI a…</a:t>
            </a:r>
            <a:endParaRPr lang="en-US" sz="1400" dirty="0"/>
          </a:p>
          <a:p>
            <a:pPr marL="342900" indent="-342900">
              <a:spcAft>
                <a:spcPts val="1000"/>
              </a:spcAft>
              <a:buSzPct val="100000"/>
              <a:buChar char="•"/>
            </a:pPr>
            <a:r>
              <a:rPr lang="en-US" sz="1400" dirty="0">
                <a:solidFill>
                  <a:srgbClr val="0A2540"/>
                </a:solidFill>
                <a:latin typeface="Inter" pitchFamily="34" charset="0"/>
                <a:ea typeface="Inter" pitchFamily="34" charset="-122"/>
                <a:cs typeface="Inter" pitchFamily="34" charset="-120"/>
              </a:rPr>
              <a:t>Low. Force: Supplier_power. Evidence: Capital markets are liquid, and brokers have no collective bargaining power. UWM’s gain on sale margin is not published, but Rocket Mortgage’s is 2.95% (2024, PR Newswire), suggesti…</a:t>
            </a:r>
            <a:endParaRPr lang="en-US" sz="1400" dirty="0"/>
          </a:p>
          <a:p>
            <a:pPr marL="342900" indent="-342900">
              <a:spcAft>
                <a:spcPts val="1000"/>
              </a:spcAft>
              <a:buSzPct val="100000"/>
              <a:buChar char="•"/>
            </a:pPr>
            <a:r>
              <a:rPr lang="en-US" sz="1400" dirty="0">
                <a:solidFill>
                  <a:srgbClr val="0A2540"/>
                </a:solidFill>
                <a:latin typeface="Inter" pitchFamily="34" charset="0"/>
                <a:ea typeface="Inter" pitchFamily="34" charset="-122"/>
                <a:cs typeface="Inter" pitchFamily="34" charset="-120"/>
              </a:rPr>
              <a:t>High. Force: Buyer_power. Evidence: Brokers are fragmented and price-sensitive. The 95-5 rule (cross-category law, summitpartners.com) applies: 95% of brokers are out of market at any given time, so loyalty is fragile. …</a:t>
            </a:r>
            <a:endParaRPr lang="en-US" sz="1400" dirty="0"/>
          </a:p>
          <a:p>
            <a:pPr marL="342900" indent="-342900">
              <a:spcAft>
                <a:spcPts val="1000"/>
              </a:spcAft>
              <a:buSzPct val="100000"/>
              <a:buChar char="•"/>
            </a:pPr>
            <a:r>
              <a:rPr lang="en-US" sz="1400" dirty="0">
                <a:solidFill>
                  <a:srgbClr val="0A2540"/>
                </a:solidFill>
                <a:latin typeface="Inter" pitchFamily="34" charset="0"/>
                <a:ea typeface="Inter" pitchFamily="34" charset="-122"/>
                <a:cs typeface="Inter" pitchFamily="34" charset="-120"/>
              </a:rPr>
              <a:t>High. Force: Ai_answer_layer. Evidence: Rocket Mortgage’s AI chatbot is live and removing brokers from the discovery process. Zero-click answers are becoming the default for consumers, and brokers are not part of that c…</a:t>
            </a:r>
            <a:endParaRPr lang="en-US" sz="1400" dirty="0"/>
          </a:p>
        </p:txBody>
      </p:sp>
      <p:sp>
        <p:nvSpPr>
          <p:cNvPr id="4" name="Shape 2"/>
          <p:cNvSpPr/>
          <p:nvPr/>
        </p:nvSpPr>
        <p:spPr>
          <a:xfrm>
            <a:off x="548640" y="5989320"/>
            <a:ext cx="310896" cy="310896"/>
          </a:xfrm>
          <a:prstGeom prst="ellipse">
            <a:avLst/>
          </a:prstGeom>
          <a:solidFill>
            <a:srgbClr val="0A2540"/>
          </a:solidFill>
          <a:ln/>
        </p:spPr>
      </p:sp>
      <p:sp>
        <p:nvSpPr>
          <p:cNvPr id="5" name="Text 3"/>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Inter" pitchFamily="34" charset="0"/>
                <a:ea typeface="Inter" pitchFamily="34" charset="-122"/>
                <a:cs typeface="Inter" pitchFamily="34" charset="-120"/>
              </a:rPr>
              <a:t>5</a:t>
            </a:r>
            <a:endParaRPr lang="en-US" sz="1100" dirty="0"/>
          </a:p>
        </p:txBody>
      </p:sp>
      <p:sp>
        <p:nvSpPr>
          <p:cNvPr id="6" name="Text 4"/>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5B7186"/>
                </a:solidFill>
                <a:latin typeface="Inter" pitchFamily="34" charset="0"/>
                <a:ea typeface="Inter" pitchFamily="34" charset="-122"/>
                <a:cs typeface="Inter" pitchFamily="34" charset="-120"/>
              </a:rPr>
              <a:t>United Wholesale Mortgage (reference brand, KEN test only) · Strategy · Vane and Ellis</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0A2540"/>
                </a:solidFill>
                <a:latin typeface="Inter" pitchFamily="34" charset="0"/>
                <a:ea typeface="Inter" pitchFamily="34" charset="-122"/>
                <a:cs typeface="Inter" pitchFamily="34" charset="-120"/>
              </a:rPr>
              <a:t>Stress Test</a:t>
            </a:r>
            <a:endParaRPr lang="en-US" sz="2800" dirty="0"/>
          </a:p>
        </p:txBody>
      </p:sp>
      <p:graphicFrame>
        <p:nvGraphicFramePr>
          <p:cNvPr id="7" name="Table 0"/>
          <p:cNvGraphicFramePr>
            <a:graphicFrameLocks noGrp="1"/>
          </p:cNvGraphicFramePr>
          <p:nvPr>
            <p:extLst>
              <p:ext uri="{D42A27DB-BD31-4B8C-83A1-F6EECF244321}">
                <p14:modId xmlns:p14="http://schemas.microsoft.com/office/powerpoint/2010/main" val="1579011935"/>
              </p:ext>
            </p:extLst>
          </p:nvPr>
        </p:nvGraphicFramePr>
        <p:xfrm>
          <a:off x="548640" y="1554480"/>
          <a:ext cx="11064240" cy="914400"/>
        </p:xfrm>
        <a:graphic>
          <a:graphicData uri="http://schemas.openxmlformats.org/drawingml/2006/table">
            <a:tbl>
              <a:tblPr/>
              <a:tblGrid>
                <a:gridCol w="2926080"/>
                <a:gridCol w="8138160"/>
              </a:tblGrid>
              <a:tr h="0">
                <a:tc>
                  <a:txBody>
                    <a:bodyPr/>
                    <a:lstStyle/>
                    <a:p>
                      <a:pPr indent="0" marL="0">
                        <a:buNone/>
                      </a:pPr>
                      <a:r>
                        <a:rPr lang="en-US" sz="1200" b="1" dirty="0">
                          <a:solidFill>
                            <a:srgbClr val="0A2540"/>
                          </a:solidFill>
                          <a:latin typeface="Inter" pitchFamily="34" charset="0"/>
                          <a:ea typeface="Inter" pitchFamily="34" charset="-122"/>
                          <a:cs typeface="Inter" pitchFamily="34" charset="-120"/>
                        </a:rPr>
                        <a:t>Inversion</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solidFill>
                      <a:srgbClr val="F4FAFD"/>
                    </a:solidFill>
                  </a:tcPr>
                </a:tc>
                <a:tc>
                  <a:txBody>
                    <a:bodyPr/>
                    <a:lstStyle/>
                    <a:p>
                      <a:pPr indent="0" marL="0">
                        <a:buNone/>
                      </a:pPr>
                      <a:r>
                        <a:rPr lang="en-US" sz="1200" dirty="0">
                          <a:solidFill>
                            <a:srgbClr val="0A2540"/>
                          </a:solidFill>
                          <a:latin typeface="Inter" pitchFamily="34" charset="0"/>
                          <a:ea typeface="Inter" pitchFamily="34" charset="-122"/>
                          <a:cs typeface="Inter" pitchFamily="34" charset="-120"/>
                        </a:rPr>
                        <a:t>Fix: The follow-through must be measurable and relentless. Every story in the film must tie to a specific, public commitment (e.g., \"We will fund 100% of your deals in 24 hours\"). The KPI-MENTAL-AV…</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tcPr>
                </a:tc>
              </a:tr>
              <a:tr h="0">
                <a:tc>
                  <a:txBody>
                    <a:bodyPr/>
                    <a:lstStyle/>
                    <a:p>
                      <a:pPr indent="0" marL="0">
                        <a:buNone/>
                      </a:pPr>
                      <a:r>
                        <a:rPr lang="en-US" sz="1200" b="1" dirty="0">
                          <a:solidFill>
                            <a:srgbClr val="0A2540"/>
                          </a:solidFill>
                          <a:latin typeface="Inter" pitchFamily="34" charset="0"/>
                          <a:ea typeface="Inter" pitchFamily="34" charset="-122"/>
                          <a:cs typeface="Inter" pitchFamily="34" charset="-120"/>
                        </a:rPr>
                        <a:t>One Year Pre Mortem</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solidFill>
                      <a:srgbClr val="F4FAFD"/>
                    </a:solidFill>
                  </a:tcPr>
                </a:tc>
                <a:tc>
                  <a:txBody>
                    <a:bodyPr/>
                    <a:lstStyle/>
                    <a:p>
                      <a:pPr indent="0" marL="0">
                        <a:buNone/>
                      </a:pPr>
                      <a:r>
                        <a:rPr lang="en-US" sz="1200" dirty="0">
                          <a:solidFill>
                            <a:srgbClr val="0A2540"/>
                          </a:solidFill>
                          <a:latin typeface="Inter" pitchFamily="34" charset="0"/>
                          <a:ea typeface="Inter" pitchFamily="34" charset="-122"/>
                          <a:cs typeface="Inter" pitchFamily="34" charset="-120"/>
                        </a:rPr>
                        <a:t>Why: The team treated the film as a campaign, not a movement. They measured the shift in broker belief (KPI-MENTAL-AVAIL) but did not act on it. The follow-through was not measurable or relentless, s…</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tcPr>
                </a:tc>
              </a:tr>
            </a:tbl>
          </a:graphicData>
        </a:graphic>
      </p:graphicFrame>
      <p:sp>
        <p:nvSpPr>
          <p:cNvPr id="4" name="Shape 1"/>
          <p:cNvSpPr/>
          <p:nvPr/>
        </p:nvSpPr>
        <p:spPr>
          <a:xfrm>
            <a:off x="548640" y="5989320"/>
            <a:ext cx="310896" cy="310896"/>
          </a:xfrm>
          <a:prstGeom prst="ellipse">
            <a:avLst/>
          </a:prstGeom>
          <a:solidFill>
            <a:srgbClr val="0A2540"/>
          </a:solidFill>
          <a:ln/>
        </p:spPr>
      </p:sp>
      <p:sp>
        <p:nvSpPr>
          <p:cNvPr id="5" name="Text 2"/>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Inter" pitchFamily="34" charset="0"/>
                <a:ea typeface="Inter" pitchFamily="34" charset="-122"/>
                <a:cs typeface="Inter" pitchFamily="34" charset="-120"/>
              </a:rPr>
              <a:t>6</a:t>
            </a:r>
            <a:endParaRPr lang="en-US" sz="1100" dirty="0"/>
          </a:p>
        </p:txBody>
      </p:sp>
      <p:sp>
        <p:nvSpPr>
          <p:cNvPr id="6" name="Text 3"/>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5B7186"/>
                </a:solidFill>
                <a:latin typeface="Inter" pitchFamily="34" charset="0"/>
                <a:ea typeface="Inter" pitchFamily="34" charset="-122"/>
                <a:cs typeface="Inter" pitchFamily="34" charset="-120"/>
              </a:rPr>
              <a:t>United Wholesale Mortgage (reference brand, KEN test only) · Strategy · Vane and Ellis</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0A2540"/>
                </a:solidFill>
                <a:latin typeface="Inter" pitchFamily="34" charset="0"/>
                <a:ea typeface="Inter" pitchFamily="34" charset="-122"/>
                <a:cs typeface="Inter" pitchFamily="34" charset="-120"/>
              </a:rPr>
              <a:t>Risks and assumptions</a:t>
            </a:r>
            <a:endParaRPr lang="en-US" sz="2800" dirty="0"/>
          </a:p>
        </p:txBody>
      </p:sp>
      <p:sp>
        <p:nvSpPr>
          <p:cNvPr id="3" name="Text 1"/>
          <p:cNvSpPr/>
          <p:nvPr/>
        </p:nvSpPr>
        <p:spPr>
          <a:xfrm>
            <a:off x="548640" y="1463040"/>
            <a:ext cx="5349240" cy="274320"/>
          </a:xfrm>
          <a:prstGeom prst="rect">
            <a:avLst/>
          </a:prstGeom>
          <a:noFill/>
          <a:ln/>
        </p:spPr>
        <p:txBody>
          <a:bodyPr wrap="square" lIns="0" tIns="0" rIns="0" bIns="0" rtlCol="0" anchor="ctr"/>
          <a:lstStyle/>
          <a:p>
            <a:pPr indent="0" marL="0">
              <a:buNone/>
            </a:pPr>
            <a:r>
              <a:rPr lang="en-US" sz="1000" b="1" spc="200" kern="0" dirty="0">
                <a:solidFill>
                  <a:srgbClr val="1A98DA"/>
                </a:solidFill>
                <a:latin typeface="Inter" pitchFamily="34" charset="0"/>
                <a:ea typeface="Inter" pitchFamily="34" charset="-122"/>
                <a:cs typeface="Inter" pitchFamily="34" charset="-120"/>
              </a:rPr>
              <a:t>RISKS</a:t>
            </a:r>
            <a:endParaRPr lang="en-US" sz="1000" dirty="0"/>
          </a:p>
        </p:txBody>
      </p:sp>
      <p:sp>
        <p:nvSpPr>
          <p:cNvPr id="4" name="Text 2"/>
          <p:cNvSpPr/>
          <p:nvPr/>
        </p:nvSpPr>
        <p:spPr>
          <a:xfrm>
            <a:off x="548640" y="1828800"/>
            <a:ext cx="5349240" cy="3566160"/>
          </a:xfrm>
          <a:prstGeom prst="rect">
            <a:avLst/>
          </a:prstGeom>
          <a:noFill/>
          <a:ln/>
        </p:spPr>
        <p:txBody>
          <a:bodyPr wrap="square" lIns="0" tIns="0" rIns="0" bIns="0" rtlCol="0" anchor="t"/>
          <a:lstStyle/>
          <a:p>
            <a:pPr marL="342900" indent="-342900">
              <a:spcAft>
                <a:spcPts val="800"/>
              </a:spcAft>
              <a:buSzPct val="100000"/>
              <a:buChar char="•"/>
            </a:pPr>
            <a:r>
              <a:rPr lang="en-US" sz="1300" dirty="0">
                <a:solidFill>
                  <a:srgbClr val="0A2540"/>
                </a:solidFill>
                <a:latin typeface="Inter" pitchFamily="34" charset="0"/>
                <a:ea typeface="Inter" pitchFamily="34" charset="-122"/>
                <a:cs typeface="Inter" pitchFamily="34" charset="-120"/>
              </a:rPr>
              <a:t>The film lands as a stunt, not a promise. Brokers see no change in how UWM treats them and revert to price sensitivity. Mitigation: The follow-through must be measurable and relentless. Every story i…</a:t>
            </a:r>
            <a:endParaRPr lang="en-US" sz="1300" dirty="0"/>
          </a:p>
          <a:p>
            <a:pPr marL="342900" indent="-342900">
              <a:spcAft>
                <a:spcPts val="800"/>
              </a:spcAft>
              <a:buSzPct val="100000"/>
              <a:buChar char="•"/>
            </a:pPr>
            <a:r>
              <a:rPr lang="en-US" sz="1300" dirty="0">
                <a:solidFill>
                  <a:srgbClr val="0A2540"/>
                </a:solidFill>
                <a:latin typeface="Inter" pitchFamily="34" charset="0"/>
                <a:ea typeface="Inter" pitchFamily="34" charset="-122"/>
                <a:cs typeface="Inter" pitchFamily="34" charset="-120"/>
              </a:rPr>
              <a:t>Rocket Mortgage’s AI chatbot disintermediates brokers faster than UWM can build loyalty. Mitigation: The loyalty engine must include a consumer-facing component. UWM must make brokers the answer in t…</a:t>
            </a:r>
            <a:endParaRPr lang="en-US" sz="1300" dirty="0"/>
          </a:p>
          <a:p>
            <a:pPr marL="342900" indent="-342900">
              <a:spcAft>
                <a:spcPts val="800"/>
              </a:spcAft>
              <a:buSzPct val="100000"/>
              <a:buChar char="•"/>
            </a:pPr>
            <a:r>
              <a:rPr lang="en-US" sz="1300" dirty="0">
                <a:solidFill>
                  <a:srgbClr val="0A2540"/>
                </a:solidFill>
                <a:latin typeface="Inter" pitchFamily="34" charset="0"/>
                <a:ea typeface="Inter" pitchFamily="34" charset="-122"/>
                <a:cs typeface="Inter" pitchFamily="34" charset="-120"/>
              </a:rPr>
              <a:t>The budget ($2,500,000) is insufficient to scale the stories into a movement. Mitigation: The first move allocates $1,200,000 to the film and loyalty engine. The remaining $1,300,000 must be held for…</a:t>
            </a:r>
            <a:endParaRPr lang="en-US" sz="1300" dirty="0"/>
          </a:p>
        </p:txBody>
      </p:sp>
      <p:sp>
        <p:nvSpPr>
          <p:cNvPr id="5" name="Shape 3"/>
          <p:cNvSpPr/>
          <p:nvPr/>
        </p:nvSpPr>
        <p:spPr>
          <a:xfrm>
            <a:off x="6263640" y="1463040"/>
            <a:ext cx="5349240" cy="3931920"/>
          </a:xfrm>
          <a:prstGeom prst="roundRect">
            <a:avLst>
              <a:gd name="adj" fmla="val 1395"/>
            </a:avLst>
          </a:prstGeom>
          <a:solidFill>
            <a:srgbClr val="F4FAFD"/>
          </a:solidFill>
          <a:ln/>
        </p:spPr>
      </p:sp>
      <p:sp>
        <p:nvSpPr>
          <p:cNvPr id="6" name="Text 4"/>
          <p:cNvSpPr/>
          <p:nvPr/>
        </p:nvSpPr>
        <p:spPr>
          <a:xfrm>
            <a:off x="6537960" y="1645920"/>
            <a:ext cx="4800600" cy="274320"/>
          </a:xfrm>
          <a:prstGeom prst="rect">
            <a:avLst/>
          </a:prstGeom>
          <a:noFill/>
          <a:ln/>
        </p:spPr>
        <p:txBody>
          <a:bodyPr wrap="square" lIns="0" tIns="0" rIns="0" bIns="0" rtlCol="0" anchor="ctr"/>
          <a:lstStyle/>
          <a:p>
            <a:pPr indent="0" marL="0">
              <a:buNone/>
            </a:pPr>
            <a:r>
              <a:rPr lang="en-US" sz="1000" b="1" spc="200" kern="0" dirty="0">
                <a:solidFill>
                  <a:srgbClr val="5B7186"/>
                </a:solidFill>
                <a:latin typeface="Inter" pitchFamily="34" charset="0"/>
                <a:ea typeface="Inter" pitchFamily="34" charset="-122"/>
                <a:cs typeface="Inter" pitchFamily="34" charset="-120"/>
              </a:rPr>
              <a:t>ASSUMPTIONS</a:t>
            </a:r>
            <a:endParaRPr lang="en-US" sz="1000" dirty="0"/>
          </a:p>
        </p:txBody>
      </p:sp>
      <p:sp>
        <p:nvSpPr>
          <p:cNvPr id="7" name="Text 5"/>
          <p:cNvSpPr/>
          <p:nvPr/>
        </p:nvSpPr>
        <p:spPr>
          <a:xfrm>
            <a:off x="6537960" y="2011680"/>
            <a:ext cx="4800600" cy="3200400"/>
          </a:xfrm>
          <a:prstGeom prst="rect">
            <a:avLst/>
          </a:prstGeom>
          <a:noFill/>
          <a:ln/>
        </p:spPr>
        <p:txBody>
          <a:bodyPr wrap="square" lIns="0" tIns="0" rIns="0" bIns="0" rtlCol="0" anchor="t"/>
          <a:lstStyle/>
          <a:p>
            <a:pPr marL="342900" indent="-342900">
              <a:spcAft>
                <a:spcPts val="800"/>
              </a:spcAft>
              <a:buSzPct val="100000"/>
              <a:buChar char="•"/>
            </a:pPr>
            <a:r>
              <a:rPr lang="en-US" sz="1300" dirty="0">
                <a:solidFill>
                  <a:srgbClr val="0A2540"/>
                </a:solidFill>
                <a:latin typeface="Inter" pitchFamily="34" charset="0"/>
                <a:ea typeface="Inter" pitchFamily="34" charset="-122"/>
                <a:cs typeface="Inter" pitchFamily="34" charset="-120"/>
              </a:rPr>
              <a:t>No client beliefs are held yet. Reasoning is from house doctrine and market facts.</a:t>
            </a:r>
            <a:endParaRPr lang="en-US" sz="1300" dirty="0"/>
          </a:p>
          <a:p>
            <a:pPr marL="342900" indent="-342900">
              <a:spcAft>
                <a:spcPts val="800"/>
              </a:spcAft>
              <a:buSzPct val="100000"/>
              <a:buChar char="•"/>
            </a:pPr>
            <a:r>
              <a:rPr lang="en-US" sz="1300" dirty="0">
                <a:solidFill>
                  <a:srgbClr val="0A2540"/>
                </a:solidFill>
                <a:latin typeface="Inter" pitchFamily="34" charset="0"/>
                <a:ea typeface="Inter" pitchFamily="34" charset="-122"/>
                <a:cs typeface="Inter" pitchFamily="34" charset="-120"/>
              </a:rPr>
              <a:t>No rivals are named in the brain. The threat is generic: direct-to-consumer channels and the AI answer layer.</a:t>
            </a:r>
            <a:endParaRPr lang="en-US" sz="1300" dirty="0"/>
          </a:p>
          <a:p>
            <a:pPr marL="342900" indent="-342900">
              <a:spcAft>
                <a:spcPts val="800"/>
              </a:spcAft>
              <a:buSzPct val="100000"/>
              <a:buChar char="•"/>
            </a:pPr>
            <a:r>
              <a:rPr lang="en-US" sz="1300" dirty="0">
                <a:solidFill>
                  <a:srgbClr val="0A2540"/>
                </a:solidFill>
                <a:latin typeface="Inter" pitchFamily="34" charset="0"/>
                <a:ea typeface="Inter" pitchFamily="34" charset="-122"/>
                <a:cs typeface="Inter" pitchFamily="34" charset="-120"/>
              </a:rPr>
              <a:t>The 60-day broker immersion (Stage 1) is carried forward as the foundation. This stage adds the loyalty engine to scale the stories.</a:t>
            </a:r>
            <a:endParaRPr lang="en-US" sz="1300" dirty="0"/>
          </a:p>
          <a:p>
            <a:pPr marL="342900" indent="-342900">
              <a:spcAft>
                <a:spcPts val="800"/>
              </a:spcAft>
              <a:buSzPct val="100000"/>
              <a:buChar char="•"/>
            </a:pPr>
            <a:r>
              <a:rPr lang="en-US" sz="1300" dirty="0">
                <a:solidFill>
                  <a:srgbClr val="0A2540"/>
                </a:solidFill>
                <a:latin typeface="Inter" pitchFamily="34" charset="0"/>
                <a:ea typeface="Inter" pitchFamily="34" charset="-122"/>
                <a:cs typeface="Inter" pitchFamily="34" charset="-120"/>
              </a:rPr>
              <a:t>The audience is end_customer (brokers). No strategy vocabulary is used in their output.</a:t>
            </a:r>
            <a:endParaRPr lang="en-US" sz="1300" dirty="0"/>
          </a:p>
        </p:txBody>
      </p:sp>
      <p:sp>
        <p:nvSpPr>
          <p:cNvPr id="8" name="Shape 6"/>
          <p:cNvSpPr/>
          <p:nvPr/>
        </p:nvSpPr>
        <p:spPr>
          <a:xfrm>
            <a:off x="548640" y="5989320"/>
            <a:ext cx="310896" cy="310896"/>
          </a:xfrm>
          <a:prstGeom prst="ellipse">
            <a:avLst/>
          </a:prstGeom>
          <a:solidFill>
            <a:srgbClr val="0A2540"/>
          </a:solidFill>
          <a:ln/>
        </p:spPr>
      </p:sp>
      <p:sp>
        <p:nvSpPr>
          <p:cNvPr id="9" name="Text 7"/>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Inter" pitchFamily="34" charset="0"/>
                <a:ea typeface="Inter" pitchFamily="34" charset="-122"/>
                <a:cs typeface="Inter" pitchFamily="34" charset="-120"/>
              </a:rPr>
              <a:t>7</a:t>
            </a:r>
            <a:endParaRPr lang="en-US" sz="1100" dirty="0"/>
          </a:p>
        </p:txBody>
      </p:sp>
      <p:sp>
        <p:nvSpPr>
          <p:cNvPr id="10" name="Text 8"/>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5B7186"/>
                </a:solidFill>
                <a:latin typeface="Inter" pitchFamily="34" charset="0"/>
                <a:ea typeface="Inter" pitchFamily="34" charset="-122"/>
                <a:cs typeface="Inter" pitchFamily="34" charset="-120"/>
              </a:rPr>
              <a:t>United Wholesale Mortgage (reference brand, KEN test only) · Strategy · Vane and Ellis</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A2540"/>
        </a:solidFill>
      </p:bgPr>
    </p:bg>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FFFFFF"/>
                </a:solidFill>
                <a:latin typeface="Inter" pitchFamily="34" charset="0"/>
                <a:ea typeface="Inter" pitchFamily="34" charset="-122"/>
                <a:cs typeface="Inter" pitchFamily="34" charset="-120"/>
              </a:rPr>
              <a:t>Provenance</a:t>
            </a:r>
            <a:endParaRPr lang="en-US" sz="28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548640" y="1463040"/>
          <a:ext cx="11064240" cy="914400"/>
        </p:xfrm>
        <a:graphic>
          <a:graphicData uri="http://schemas.openxmlformats.org/drawingml/2006/table">
            <a:tbl>
              <a:tblPr/>
              <a:tblGrid>
                <a:gridCol w="3840480"/>
                <a:gridCol w="7223760"/>
              </a:tblGrid>
              <a:tr h="0">
                <a:tc>
                  <a:txBody>
                    <a:bodyPr/>
                    <a:lstStyle/>
                    <a:p>
                      <a:pPr indent="0" marL="0">
                        <a:buNone/>
                      </a:pPr>
                      <a:r>
                        <a:rPr lang="en-US" sz="1200" dirty="0">
                          <a:solidFill>
                            <a:srgbClr val="A8D8F0"/>
                          </a:solidFill>
                          <a:latin typeface="Inter" pitchFamily="34" charset="0"/>
                          <a:ea typeface="Inter" pitchFamily="34" charset="-122"/>
                          <a:cs typeface="Inter" pitchFamily="34" charset="-120"/>
                        </a:rPr>
                        <a:t>Seat</a:t>
                      </a:r>
                      <a:endParaRPr lang="en-US" sz="12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200" b="1" dirty="0">
                          <a:solidFill>
                            <a:srgbClr val="FFFFFF"/>
                          </a:solidFill>
                          <a:latin typeface="Inter" pitchFamily="34" charset="0"/>
                          <a:ea typeface="Inter" pitchFamily="34" charset="-122"/>
                          <a:cs typeface="Inter" pitchFamily="34" charset="-120"/>
                        </a:rPr>
                        <a:t>Vane and Ellis</a:t>
                      </a:r>
                      <a:endParaRPr lang="en-US" sz="12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200" dirty="0">
                          <a:solidFill>
                            <a:srgbClr val="A8D8F0"/>
                          </a:solidFill>
                          <a:latin typeface="Inter" pitchFamily="34" charset="0"/>
                          <a:ea typeface="Inter" pitchFamily="34" charset="-122"/>
                          <a:cs typeface="Inter" pitchFamily="34" charset="-120"/>
                        </a:rPr>
                        <a:t>Agent</a:t>
                      </a:r>
                      <a:endParaRPr lang="en-US" sz="12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200" b="1" dirty="0">
                          <a:solidFill>
                            <a:srgbClr val="FFFFFF"/>
                          </a:solidFill>
                          <a:latin typeface="Inter" pitchFamily="34" charset="0"/>
                          <a:ea typeface="Inter" pitchFamily="34" charset="-122"/>
                          <a:cs typeface="Inter" pitchFamily="34" charset="-120"/>
                        </a:rPr>
                        <a:t>AGT-MKT-STRATEGIST</a:t>
                      </a:r>
                      <a:endParaRPr lang="en-US" sz="12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200" dirty="0">
                          <a:solidFill>
                            <a:srgbClr val="A8D8F0"/>
                          </a:solidFill>
                          <a:latin typeface="Inter" pitchFamily="34" charset="0"/>
                          <a:ea typeface="Inter" pitchFamily="34" charset="-122"/>
                          <a:cs typeface="Inter" pitchFamily="34" charset="-120"/>
                        </a:rPr>
                        <a:t>Model</a:t>
                      </a:r>
                      <a:endParaRPr lang="en-US" sz="12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200" b="1" dirty="0">
                          <a:solidFill>
                            <a:srgbClr val="FFFFFF"/>
                          </a:solidFill>
                          <a:latin typeface="Inter" pitchFamily="34" charset="0"/>
                          <a:ea typeface="Inter" pitchFamily="34" charset="-122"/>
                          <a:cs typeface="Inter" pitchFamily="34" charset="-120"/>
                        </a:rPr>
                        <a:t>llm4:mistral-large-latest</a:t>
                      </a:r>
                      <a:endParaRPr lang="en-US" sz="12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200" dirty="0">
                          <a:solidFill>
                            <a:srgbClr val="A8D8F0"/>
                          </a:solidFill>
                          <a:latin typeface="Inter" pitchFamily="34" charset="0"/>
                          <a:ea typeface="Inter" pitchFamily="34" charset="-122"/>
                          <a:cs typeface="Inter" pitchFamily="34" charset="-120"/>
                        </a:rPr>
                        <a:t>Grounded in engine data</a:t>
                      </a:r>
                      <a:endParaRPr lang="en-US" sz="12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200" b="1" dirty="0">
                          <a:solidFill>
                            <a:srgbClr val="FFFFFF"/>
                          </a:solidFill>
                          <a:latin typeface="Inter" pitchFamily="34" charset="0"/>
                          <a:ea typeface="Inter" pitchFamily="34" charset="-122"/>
                          <a:cs typeface="Inter" pitchFamily="34" charset="-120"/>
                        </a:rPr>
                        <a:t>true</a:t>
                      </a:r>
                      <a:endParaRPr lang="en-US" sz="12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200" dirty="0">
                          <a:solidFill>
                            <a:srgbClr val="A8D8F0"/>
                          </a:solidFill>
                          <a:latin typeface="Inter" pitchFamily="34" charset="0"/>
                          <a:ea typeface="Inter" pitchFamily="34" charset="-122"/>
                          <a:cs typeface="Inter" pitchFamily="34" charset="-120"/>
                        </a:rPr>
                        <a:t>Doctrine violations</a:t>
                      </a:r>
                      <a:endParaRPr lang="en-US" sz="12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200" b="1" dirty="0">
                          <a:solidFill>
                            <a:srgbClr val="FFFFFF"/>
                          </a:solidFill>
                          <a:latin typeface="Inter" pitchFamily="34" charset="0"/>
                          <a:ea typeface="Inter" pitchFamily="34" charset="-122"/>
                          <a:cs typeface="Inter" pitchFamily="34" charset="-120"/>
                        </a:rPr>
                        <a:t>0</a:t>
                      </a:r>
                      <a:endParaRPr lang="en-US" sz="12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200" dirty="0">
                          <a:solidFill>
                            <a:srgbClr val="A8D8F0"/>
                          </a:solidFill>
                          <a:latin typeface="Inter" pitchFamily="34" charset="0"/>
                          <a:ea typeface="Inter" pitchFamily="34" charset="-122"/>
                          <a:cs typeface="Inter" pitchFamily="34" charset="-120"/>
                        </a:rPr>
                        <a:t>Beliefs / rules / law proxies used</a:t>
                      </a:r>
                      <a:endParaRPr lang="en-US" sz="12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200" b="1" dirty="0">
                          <a:solidFill>
                            <a:srgbClr val="FFFFFF"/>
                          </a:solidFill>
                          <a:latin typeface="Inter" pitchFamily="34" charset="0"/>
                          <a:ea typeface="Inter" pitchFamily="34" charset="-122"/>
                          <a:cs typeface="Inter" pitchFamily="34" charset="-120"/>
                        </a:rPr>
                        <a:t>0 / 2 / 3</a:t>
                      </a:r>
                      <a:endParaRPr lang="en-US" sz="12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200" dirty="0">
                          <a:solidFill>
                            <a:srgbClr val="A8D8F0"/>
                          </a:solidFill>
                          <a:latin typeface="Inter" pitchFamily="34" charset="0"/>
                          <a:ea typeface="Inter" pitchFamily="34" charset="-122"/>
                          <a:cs typeface="Inter" pitchFamily="34" charset="-120"/>
                        </a:rPr>
                        <a:t>Ontology cell</a:t>
                      </a:r>
                      <a:endParaRPr lang="en-US" sz="12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200" b="1" dirty="0">
                          <a:solidFill>
                            <a:srgbClr val="FFFFFF"/>
                          </a:solidFill>
                          <a:latin typeface="Inter" pitchFamily="34" charset="0"/>
                          <a:ea typeface="Inter" pitchFamily="34" charset="-122"/>
                          <a:cs typeface="Inter" pitchFamily="34" charset="-120"/>
                        </a:rPr>
                        <a:t>B2B x CAT-MORTGAGE x LONG-CYCLE</a:t>
                      </a:r>
                      <a:endParaRPr lang="en-US" sz="12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200" dirty="0">
                          <a:solidFill>
                            <a:srgbClr val="A8D8F0"/>
                          </a:solidFill>
                          <a:latin typeface="Inter" pitchFamily="34" charset="0"/>
                          <a:ea typeface="Inter" pitchFamily="34" charset="-122"/>
                          <a:cs typeface="Inter" pitchFamily="34" charset="-120"/>
                        </a:rPr>
                        <a:t>Output truncated by the model</a:t>
                      </a:r>
                      <a:endParaRPr lang="en-US" sz="12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200" b="1" dirty="0">
                          <a:solidFill>
                            <a:srgbClr val="FFFFFF"/>
                          </a:solidFill>
                          <a:latin typeface="Inter" pitchFamily="34" charset="0"/>
                          <a:ea typeface="Inter" pitchFamily="34" charset="-122"/>
                          <a:cs typeface="Inter" pitchFamily="34" charset="-120"/>
                        </a:rPr>
                        <a:t>false</a:t>
                      </a:r>
                      <a:endParaRPr lang="en-US" sz="12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200" dirty="0">
                          <a:solidFill>
                            <a:srgbClr val="A8D8F0"/>
                          </a:solidFill>
                          <a:latin typeface="Inter" pitchFamily="34" charset="0"/>
                          <a:ea typeface="Inter" pitchFamily="34" charset="-122"/>
                          <a:cs typeface="Inter" pitchFamily="34" charset="-120"/>
                        </a:rPr>
                        <a:t>Sections not shown</a:t>
                      </a:r>
                      <a:endParaRPr lang="en-US" sz="12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200" b="1" dirty="0">
                          <a:solidFill>
                            <a:srgbClr val="FFFFFF"/>
                          </a:solidFill>
                          <a:latin typeface="Inter" pitchFamily="34" charset="0"/>
                          <a:ea typeface="Inter" pitchFamily="34" charset="-122"/>
                          <a:cs typeface="Inter" pitchFamily="34" charset="-120"/>
                        </a:rPr>
                        <a:t>none</a:t>
                      </a:r>
                      <a:endParaRPr lang="en-US" sz="12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200" dirty="0">
                          <a:solidFill>
                            <a:srgbClr val="A8D8F0"/>
                          </a:solidFill>
                          <a:latin typeface="Inter" pitchFamily="34" charset="0"/>
                          <a:ea typeface="Inter" pitchFamily="34" charset="-122"/>
                          <a:cs typeface="Inter" pitchFamily="34" charset="-120"/>
                        </a:rPr>
                        <a:t>Renderer</a:t>
                      </a:r>
                      <a:endParaRPr lang="en-US" sz="12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200" b="1" dirty="0">
                          <a:solidFill>
                            <a:srgbClr val="FFFFFF"/>
                          </a:solidFill>
                          <a:latin typeface="Inter" pitchFamily="34" charset="0"/>
                          <a:ea typeface="Inter" pitchFamily="34" charset="-122"/>
                          <a:cs typeface="Inter" pitchFamily="34" charset="-120"/>
                        </a:rPr>
                        <a:t>RENDER-DECK-01 v2.0.0, ideacel palette</a:t>
                      </a:r>
                      <a:endParaRPr lang="en-US" sz="12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200" dirty="0">
                          <a:solidFill>
                            <a:srgbClr val="A8D8F0"/>
                          </a:solidFill>
                          <a:latin typeface="Inter" pitchFamily="34" charset="0"/>
                          <a:ea typeface="Inter" pitchFamily="34" charset="-122"/>
                          <a:cs typeface="Inter" pitchFamily="34" charset="-120"/>
                        </a:rPr>
                        <a:t>Run</a:t>
                      </a:r>
                      <a:endParaRPr lang="en-US" sz="12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200" b="1" dirty="0">
                          <a:solidFill>
                            <a:srgbClr val="FFFFFF"/>
                          </a:solidFill>
                          <a:latin typeface="Inter" pitchFamily="34" charset="0"/>
                          <a:ea typeface="Inter" pitchFamily="34" charset="-122"/>
                          <a:cs typeface="Inter" pitchFamily="34" charset="-120"/>
                        </a:rPr>
                        <a:t>26d108a7-0ddb-41c5-a709-c8dcc05d30de · awaiting_approval</a:t>
                      </a:r>
                      <a:endParaRPr lang="en-US" sz="12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bl>
          </a:graphicData>
        </a:graphic>
      </p:graphicFrame>
      <p:sp>
        <p:nvSpPr>
          <p:cNvPr id="4" name="Shape 1"/>
          <p:cNvSpPr/>
          <p:nvPr/>
        </p:nvSpPr>
        <p:spPr>
          <a:xfrm>
            <a:off x="548640" y="5989320"/>
            <a:ext cx="310896" cy="310896"/>
          </a:xfrm>
          <a:prstGeom prst="ellipse">
            <a:avLst/>
          </a:prstGeom>
          <a:solidFill>
            <a:srgbClr val="1A98DA"/>
          </a:solidFill>
          <a:ln/>
        </p:spPr>
      </p:sp>
      <p:sp>
        <p:nvSpPr>
          <p:cNvPr id="5" name="Text 2"/>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Inter" pitchFamily="34" charset="0"/>
                <a:ea typeface="Inter" pitchFamily="34" charset="-122"/>
                <a:cs typeface="Inter" pitchFamily="34" charset="-120"/>
              </a:rPr>
              <a:t>8</a:t>
            </a:r>
            <a:endParaRPr lang="en-US" sz="1100" dirty="0"/>
          </a:p>
        </p:txBody>
      </p:sp>
      <p:sp>
        <p:nvSpPr>
          <p:cNvPr id="6" name="Text 3"/>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A8D8F0"/>
                </a:solidFill>
                <a:latin typeface="Inter" pitchFamily="34" charset="0"/>
                <a:ea typeface="Inter" pitchFamily="34" charset="-122"/>
                <a:cs typeface="Inter" pitchFamily="34" charset="-120"/>
              </a:rPr>
              <a:t>United Wholesale Mortgage (reference brand, KEN test only) · Strategy · Vane and Ellis</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Slide 1</vt:lpstr>
      <vt:lpstr>Slide 2</vt:lpstr>
      <vt:lpstr>Slide 3</vt:lpstr>
      <vt:lpstr>Slide 4</vt:lpstr>
      <vt:lpstr>Slide 5</vt:lpstr>
      <vt:lpstr>Slide 6</vt:lpstr>
      <vt:lpstr>Slide 7</vt:lpstr>
      <vt:lpstr>Slide 8</vt:lpstr>
    </vt:vector>
  </TitlesOfParts>
  <Company>ideacel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Defend wholesale share by making brokers the heroes, not the channel</dc:title>
  <dc:subject>PptxGenJS Presentation</dc:subject>
  <dc:creator>ideacel</dc:creator>
  <cp:lastModifiedBy>ideacel</cp:lastModifiedBy>
  <cp:revision>1</cp:revision>
  <dcterms:created xsi:type="dcterms:W3CDTF">2026-08-19T19:10:33Z</dcterms:created>
  <dcterms:modified xsi:type="dcterms:W3CDTF">2026-08-19T19:10:33Z</dcterms:modified>
</cp:coreProperties>
</file>