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1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2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3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4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5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6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7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TT-REV-PROPOSAL-ENT · run 028808a4-327c-445d-8ef9-882067b8f741 · slide 8 of 8.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58C8E8"/>
                </a:solidFill>
                <a:latin typeface="Inter" pitchFamily="34" charset="0"/>
                <a:ea typeface="Inter" pitchFamily="34" charset="-122"/>
                <a:cs typeface="Inter" pitchFamily="34" charset="-120"/>
              </a:rPr>
              <a:t>STRATEGY  ·  SALESFORCE (REFERENCE BRAND, KEN TEST ONLY)</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Inter" pitchFamily="34" charset="0"/>
                <a:ea typeface="Inter" pitchFamily="34" charset="-122"/>
                <a:cs typeface="Inter" pitchFamily="34" charset="-120"/>
              </a:rPr>
              <a:t>KEN for Salesforce: Remove the mental load of marketing execution so your team can focus on strategy and growth</a:t>
            </a:r>
            <a:endParaRPr lang="en-US" sz="3400" dirty="0"/>
          </a:p>
        </p:txBody>
      </p:sp>
      <p:sp>
        <p:nvSpPr>
          <p:cNvPr id="4" name="Shape 2"/>
          <p:cNvSpPr/>
          <p:nvPr/>
        </p:nvSpPr>
        <p:spPr>
          <a:xfrm>
            <a:off x="548640" y="3749040"/>
            <a:ext cx="11064240" cy="1600200"/>
          </a:xfrm>
          <a:prstGeom prst="rect">
            <a:avLst/>
          </a:prstGeom>
          <a:solidFill>
            <a:srgbClr val="123D64"/>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58C8E8"/>
                </a:solidFill>
                <a:latin typeface="Inter" pitchFamily="34" charset="0"/>
                <a:ea typeface="Inter" pitchFamily="34" charset="-122"/>
                <a:cs typeface="Inter" pitchFamily="34" charset="-120"/>
              </a:rPr>
              <a:t>THE ANSWER
</a:t>
            </a:r>
            <a:endParaRPr lang="en-US" sz="1000" dirty="0"/>
          </a:p>
          <a:p>
            <a:pPr indent="0" marL="0">
              <a:buNone/>
            </a:pPr>
            <a:r>
              <a:rPr lang="en-US" sz="1500" dirty="0">
                <a:solidFill>
                  <a:srgbClr val="FFFFFF"/>
                </a:solidFill>
                <a:latin typeface="Inter" pitchFamily="34" charset="0"/>
                <a:ea typeface="Inter" pitchFamily="34" charset="-122"/>
                <a:cs typeface="Inter" pitchFamily="34" charset="-120"/>
              </a:rPr>
              <a:t>Salesforce, your CIOs filter every vendor through 'effortless power': does this hide complexity, or add it? (KNOW-1c45f7a2-B1). KEN is the only agentic marketing operating system that removes the mental load of integration, security and scale before the first sales call. HubSpot, FY2025, spends 3130 USD millions on su…</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A8D8F0"/>
                </a:solidFill>
                <a:latin typeface="Inter" pitchFamily="34" charset="0"/>
                <a:ea typeface="Inter" pitchFamily="34" charset="-122"/>
                <a:cs typeface="Inter" pitchFamily="34" charset="-120"/>
              </a:rPr>
              <a:t>Vane and Ellis · 19 Aug 2026</a:t>
            </a:r>
            <a:endParaRPr lang="en-US" sz="1000" dirty="0"/>
          </a:p>
        </p:txBody>
      </p:sp>
      <p:sp>
        <p:nvSpPr>
          <p:cNvPr id="7" name="Shape 5"/>
          <p:cNvSpPr/>
          <p:nvPr/>
        </p:nvSpPr>
        <p:spPr>
          <a:xfrm>
            <a:off x="548640" y="5989320"/>
            <a:ext cx="310896" cy="310896"/>
          </a:xfrm>
          <a:prstGeom prst="ellipse">
            <a:avLst/>
          </a:prstGeom>
          <a:solidFill>
            <a:srgbClr val="1A98D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The recommendation</a:t>
            </a:r>
            <a:endParaRPr lang="en-US" sz="2800" dirty="0"/>
          </a:p>
        </p:txBody>
      </p:sp>
      <p:sp>
        <p:nvSpPr>
          <p:cNvPr id="3" name="Shape 1"/>
          <p:cNvSpPr/>
          <p:nvPr/>
        </p:nvSpPr>
        <p:spPr>
          <a:xfrm>
            <a:off x="548640" y="1463040"/>
            <a:ext cx="11064240" cy="4023360"/>
          </a:xfrm>
          <a:prstGeom prst="roundRect">
            <a:avLst>
              <a:gd name="adj" fmla="val 1364"/>
            </a:avLst>
          </a:prstGeom>
          <a:solidFill>
            <a:srgbClr val="0A2540"/>
          </a:solidFill>
          <a:ln/>
        </p:spPr>
      </p:sp>
      <p:sp>
        <p:nvSpPr>
          <p:cNvPr id="4" name="Text 2"/>
          <p:cNvSpPr/>
          <p:nvPr/>
        </p:nvSpPr>
        <p:spPr>
          <a:xfrm>
            <a:off x="822960" y="1664208"/>
            <a:ext cx="10515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58C8E8"/>
                </a:solidFill>
                <a:latin typeface="Inter" pitchFamily="34" charset="0"/>
                <a:ea typeface="Inter" pitchFamily="34" charset="-122"/>
                <a:cs typeface="Inter" pitchFamily="34" charset="-120"/>
              </a:rPr>
              <a:t>FIRST MOVE
</a:t>
            </a:r>
            <a:endParaRPr lang="en-US" sz="1000" dirty="0"/>
          </a:p>
          <a:p>
            <a:pPr indent="0" marL="0">
              <a:spcAft>
                <a:spcPts val="400"/>
              </a:spcAft>
              <a:buNone/>
            </a:pPr>
            <a:r>
              <a:rPr lang="en-US" sz="1600" dirty="0">
                <a:solidFill>
                  <a:srgbClr val="FFFFFF"/>
                </a:solidFill>
                <a:latin typeface="Inter" pitchFamily="34" charset="0"/>
                <a:ea typeface="Inter" pitchFamily="34" charset="-122"/>
                <a:cs typeface="Inter" pitchFamily="34" charset="-120"/>
              </a:rPr>
              <a:t>Sign the proposal by 2026-10-31. We will deploy KEN Core Licence and begin Calibration Programme in the first week of November.</a:t>
            </a:r>
            <a:endParaRPr lang="en-US" sz="1000" dirty="0"/>
          </a:p>
        </p:txBody>
      </p:sp>
      <p:sp>
        <p:nvSpPr>
          <p:cNvPr id="5" name="Shape 3"/>
          <p:cNvSpPr/>
          <p:nvPr/>
        </p:nvSpPr>
        <p:spPr>
          <a:xfrm>
            <a:off x="548640" y="5989320"/>
            <a:ext cx="310896" cy="310896"/>
          </a:xfrm>
          <a:prstGeom prst="ellipse">
            <a:avLst/>
          </a:prstGeom>
          <a:solidFill>
            <a:srgbClr val="0A2540"/>
          </a:solidFill>
          <a:ln/>
        </p:spPr>
      </p:sp>
      <p:sp>
        <p:nvSpPr>
          <p:cNvPr id="6" name="Text 4"/>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2</a:t>
            </a:r>
            <a:endParaRPr lang="en-US" sz="1100" dirty="0"/>
          </a:p>
        </p:txBody>
      </p:sp>
      <p:sp>
        <p:nvSpPr>
          <p:cNvPr id="7" name="Text 5"/>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How</a:t>
            </a:r>
            <a:endParaRPr lang="en-US" sz="28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Move 1</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Deploy KEN Core Licence as your marketing operating system, replacing manual stitching with one calibrated system.</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Move 2</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Run Calibration Programme to measure and move every marketing law off the textbook, starting with cac_payback_months.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Move 3</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Deliver quarterly evidence that the system is hiding complexity, not adding it, with the exact figures the board tracks.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3</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Situation</a:t>
            </a:r>
            <a:endParaRPr lang="en-US" sz="28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Cac Payback</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Your category median is 18 months (KeyBanc Capital Markets 2025 SaaS Survey), but your calibrated proxy is 15 months (calibrating). The trade does 15; you are still on the textbook.</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Annual Cost Review</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Q4 2026 is the quarter your annual cost review begins, cited in category entry points (doctrine.category.entry_points).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Current Tool Complexity</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HubSpot, a comparable platform, spends 3130 USD millions on subscription revenue (FY2025, ir.hubspot.com) but still requires manual stitching of tools and data, adding complexity rather than hiding i…</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4</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What Changes</a:t>
            </a:r>
            <a:endParaRPr lang="en-US" sz="28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48640" y="1554480"/>
          <a:ext cx="11064240" cy="914400"/>
        </p:xfrm>
        <a:graphic>
          <a:graphicData uri="http://schemas.openxmlformats.org/drawingml/2006/table">
            <a:tbl>
              <a:tblPr/>
              <a:tblGrid>
                <a:gridCol w="2926080"/>
                <a:gridCol w="8138160"/>
              </a:tblGrid>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Mental Load</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KEN removes the mental load of integration, security and scale. CIOs see 'effortless power' in action (KNOW-1c45f7a2-B1).</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Proof To Board</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Deliver quarterly evidence that marketing is hiding complexity, not adding it. The board sees proof of ROI, not guesses.</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r h="0">
                <a:tc>
                  <a:txBody>
                    <a:bodyPr/>
                    <a:lstStyle/>
                    <a:p>
                      <a:pPr indent="0" marL="0">
                        <a:buNone/>
                      </a:pPr>
                      <a:r>
                        <a:rPr lang="en-US" sz="1200" b="1" dirty="0">
                          <a:solidFill>
                            <a:srgbClr val="0A2540"/>
                          </a:solidFill>
                          <a:latin typeface="Inter" pitchFamily="34" charset="0"/>
                          <a:ea typeface="Inter" pitchFamily="34" charset="-122"/>
                          <a:cs typeface="Inter" pitchFamily="34" charset="-120"/>
                        </a:rPr>
                        <a:t>Measured Execution</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solidFill>
                      <a:srgbClr val="F4FAFD"/>
                    </a:solidFill>
                  </a:tcPr>
                </a:tc>
                <a:tc>
                  <a:txBody>
                    <a:bodyPr/>
                    <a:lstStyle/>
                    <a:p>
                      <a:pPr indent="0" marL="0">
                        <a:buNone/>
                      </a:pPr>
                      <a:r>
                        <a:rPr lang="en-US" sz="1200" dirty="0">
                          <a:solidFill>
                            <a:srgbClr val="0A2540"/>
                          </a:solidFill>
                          <a:latin typeface="Inter" pitchFamily="34" charset="0"/>
                          <a:ea typeface="Inter" pitchFamily="34" charset="-122"/>
                          <a:cs typeface="Inter" pitchFamily="34" charset="-120"/>
                        </a:rPr>
                        <a:t>Move from proxy benchmarks to measured execution. Your cac_payback_months is 15 months (calibrating), but the system will measure it on you, not the trade.</a:t>
                      </a:r>
                      <a:endParaRPr lang="en-US" sz="1200" dirty="0">
                        <a:latin typeface="Inter" charset="0"/>
                        <a:ea typeface="Inter" charset="0"/>
                        <a:cs typeface="Inter" charset="0"/>
                      </a:endParaRPr>
                    </a:p>
                  </a:txBody>
                  <a:tcPr marL="76200" marR="76200" marT="76200" marB="76200" anchor="t">
                    <a:lnL w="6350" cap="flat" cmpd="sng" algn="ctr">
                      <a:solidFill>
                        <a:srgbClr val="A8D8F0"/>
                      </a:solidFill>
                      <a:prstDash val="solid"/>
                      <a:round/>
                      <a:headEnd type="none" w="med" len="med"/>
                      <a:tailEnd type="none" w="med" len="med"/>
                    </a:lnL>
                    <a:lnR w="6350" cap="flat" cmpd="sng" algn="ctr">
                      <a:solidFill>
                        <a:srgbClr val="A8D8F0"/>
                      </a:solidFill>
                      <a:prstDash val="solid"/>
                      <a:round/>
                      <a:headEnd type="none" w="med" len="med"/>
                      <a:tailEnd type="none" w="med" len="med"/>
                    </a:lnR>
                    <a:lnT w="6350" cap="flat" cmpd="sng" algn="ctr">
                      <a:solidFill>
                        <a:srgbClr val="A8D8F0"/>
                      </a:solidFill>
                      <a:prstDash val="solid"/>
                      <a:round/>
                      <a:headEnd type="none" w="med" len="med"/>
                      <a:tailEnd type="none" w="med" len="med"/>
                    </a:lnT>
                    <a:lnB w="6350" cap="flat" cmpd="sng" algn="ctr">
                      <a:solidFill>
                        <a:srgbClr val="A8D8F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0A2540"/>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5</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Why Us</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0A2540"/>
                </a:solidFill>
                <a:latin typeface="Inter" pitchFamily="34" charset="0"/>
                <a:ea typeface="Inter" pitchFamily="34" charset="-122"/>
                <a:cs typeface="Inter" pitchFamily="34" charset="-120"/>
              </a:rPr>
              <a:t>KEN is the only agentic marketing operating system that removes the mental load of integration, security and scale before the first sales call. Rivals sell tools; we sell a system that hides complexity by design.</a:t>
            </a:r>
            <a:endParaRPr lang="en-US" sz="1500" dirty="0"/>
          </a:p>
        </p:txBody>
      </p:sp>
      <p:sp>
        <p:nvSpPr>
          <p:cNvPr id="4" name="Shape 2"/>
          <p:cNvSpPr/>
          <p:nvPr/>
        </p:nvSpPr>
        <p:spPr>
          <a:xfrm>
            <a:off x="548640" y="5989320"/>
            <a:ext cx="310896" cy="310896"/>
          </a:xfrm>
          <a:prstGeom prst="ellipse">
            <a:avLst/>
          </a:prstGeom>
          <a:solidFill>
            <a:srgbClr val="0A2540"/>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6</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1A98DA"/>
                </a:solidFill>
                <a:latin typeface="Inter" pitchFamily="34" charset="0"/>
                <a:ea typeface="Inter" pitchFamily="34" charset="-122"/>
                <a:cs typeface="Inter"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Cac_payback_months is still a proxy (calibrating). The first reading will settle it, but until then we plan against the trade figure of 15 months.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business may not act in Q4 2026. If the annual cost review is delayed, the 'why now' shifts to the next quarter.</a:t>
            </a:r>
            <a:endParaRPr lang="en-US" sz="1300" dirty="0"/>
          </a:p>
        </p:txBody>
      </p:sp>
      <p:sp>
        <p:nvSpPr>
          <p:cNvPr id="5" name="Shape 3"/>
          <p:cNvSpPr/>
          <p:nvPr/>
        </p:nvSpPr>
        <p:spPr>
          <a:xfrm>
            <a:off x="6263640" y="1463040"/>
            <a:ext cx="5349240" cy="3931920"/>
          </a:xfrm>
          <a:prstGeom prst="roundRect">
            <a:avLst>
              <a:gd name="adj" fmla="val 1395"/>
            </a:avLst>
          </a:prstGeom>
          <a:solidFill>
            <a:srgbClr val="F4FAFD"/>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5B7186"/>
                </a:solidFill>
                <a:latin typeface="Inter" pitchFamily="34" charset="0"/>
                <a:ea typeface="Inter" pitchFamily="34" charset="-122"/>
                <a:cs typeface="Inter"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rivals of this business are recorded. We cite only what the brain supplies.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audience is end_customer (Enterprise CIO). We write as they speak, with no strategy vocabulary.</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proposal serves objective OBJ-PIPE-QUALITY (Improve lead quality) from the library.</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House doctrine rule BEL-CORE-360 (transformation workshop preconditions) does not bear on this task.</a:t>
            </a:r>
            <a:endParaRPr lang="en-US" sz="1300" dirty="0"/>
          </a:p>
        </p:txBody>
      </p:sp>
      <p:sp>
        <p:nvSpPr>
          <p:cNvPr id="8" name="Shape 6"/>
          <p:cNvSpPr/>
          <p:nvPr/>
        </p:nvSpPr>
        <p:spPr>
          <a:xfrm>
            <a:off x="548640" y="5989320"/>
            <a:ext cx="310896" cy="310896"/>
          </a:xfrm>
          <a:prstGeom prst="ellipse">
            <a:avLst/>
          </a:prstGeom>
          <a:solidFill>
            <a:srgbClr val="0A2540"/>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7</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Inter" pitchFamily="34" charset="0"/>
                <a:ea typeface="Inter" pitchFamily="34" charset="-122"/>
                <a:cs typeface="Inter" pitchFamily="34" charset="-120"/>
              </a:rPr>
              <a:t>Provenance</a:t>
            </a:r>
            <a:endParaRPr lang="en-US" sz="28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Seat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Vane and Ellis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Agent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AGT-REV-PROPOSAL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llm4:mistral-large-latest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Grounded in engine data</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true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Doctrine violations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Beliefs / rules / law proxies used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4 / 3 / 12</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Ontology cell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B2B x CAT-TELCOTECH x SUBSCRIPTION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Output truncated by the 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false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Sections not shown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dropped as empty or repeated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carrying a projection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Renderer</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RENDER-DECK-01 v3.0.0, DECK-HARDEN v1.0.0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Run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028808a4-327c-445d-8ef9-882067b8f741 · succeeded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A98D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8</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Salesforce (reference brand, KEN test only) · Strategy · Vane and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 for Salesforce: Remove the mental load of marketing execution so your team can focus on strategy and growth</dc:title>
  <dc:subject>PptxGenJS Presentation</dc:subject>
  <dc:creator>ideacel</dc:creator>
  <cp:lastModifiedBy>ideacel</cp:lastModifiedBy>
  <cp:revision>1</cp:revision>
  <dcterms:created xsi:type="dcterms:W3CDTF">2026-08-19T21:41:45Z</dcterms:created>
  <dcterms:modified xsi:type="dcterms:W3CDTF">2026-08-19T21:41:45Z</dcterms:modified>
</cp:coreProperties>
</file>