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4d87a8e6-0b6d-40b8-a30e-59fb0c775b7a · slide 1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4d87a8e6-0b6d-40b8-a30e-59fb0c775b7a · slide 2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4d87a8e6-0b6d-40b8-a30e-59fb0c775b7a · slide 3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4d87a8e6-0b6d-40b8-a30e-59fb0c775b7a · slide 4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4d87a8e6-0b6d-40b8-a30e-59fb0c775b7a · slide 5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58C8E8"/>
                </a:solidFill>
                <a:latin typeface="Inter" pitchFamily="34" charset="0"/>
                <a:ea typeface="Inter" pitchFamily="34" charset="-122"/>
                <a:cs typeface="Inter" pitchFamily="34" charset="-120"/>
              </a:rPr>
              <a:t>STRATEGY  ·  PROGRESSIVE (REFERENCE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Inter" pitchFamily="34" charset="0"/>
                <a:ea typeface="Inter" pitchFamily="34" charset="-122"/>
                <a:cs typeface="Inter" pitchFamily="34" charset="-120"/>
              </a:rPr>
              <a:t>End-to-end 90-day plan to flip 60% of budget into distinctive brand assets, measured by a 15-point lift in asset recognition</a:t>
            </a:r>
            <a:endParaRPr lang="en-US" sz="3400" dirty="0"/>
          </a:p>
        </p:txBody>
      </p:sp>
      <p:sp>
        <p:nvSpPr>
          <p:cNvPr id="4" name="Shape 2"/>
          <p:cNvSpPr/>
          <p:nvPr/>
        </p:nvSpPr>
        <p:spPr>
          <a:xfrm>
            <a:off x="548640" y="3749040"/>
            <a:ext cx="11064240" cy="1600200"/>
          </a:xfrm>
          <a:prstGeom prst="rect">
            <a:avLst/>
          </a:prstGeom>
          <a:solidFill>
            <a:srgbClr val="123D64"/>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58C8E8"/>
                </a:solidFill>
                <a:latin typeface="Inter" pitchFamily="34" charset="0"/>
                <a:ea typeface="Inter" pitchFamily="34" charset="-122"/>
                <a:cs typeface="Inter" pitchFamily="34" charset="-120"/>
              </a:rPr>
              <a:t>THE ANSWER
</a:t>
            </a:r>
            <a:endParaRPr lang="en-US" sz="1000" dirty="0"/>
          </a:p>
          <a:p>
            <a:pPr indent="0" marL="0">
              <a:buNone/>
            </a:pPr>
            <a:r>
              <a:rPr lang="en-US" sz="1500" dirty="0">
                <a:solidFill>
                  <a:srgbClr val="FFFFFF"/>
                </a:solidFill>
                <a:latin typeface="Inter" pitchFamily="34" charset="0"/>
                <a:ea typeface="Inter" pitchFamily="34" charset="-122"/>
                <a:cs typeface="Inter" pitchFamily="34" charset="-120"/>
              </a:rPr>
              <a:t>Execute a three-phase plan to shift 60% of budget into distinctive brand assets (BEL-INSURANCE-002). Phase 1 audits existing assets, Phase 2 builds and tests new assets, and Phase 3 scales the top performers. Target a 15-point lift in asset recognition by 2026-11-17, using the 4.5% quarterly auto insurance switch rate…</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A8D8F0"/>
                </a:solidFill>
                <a:latin typeface="Inter" pitchFamily="34" charset="0"/>
                <a:ea typeface="Inter" pitchFamily="34" charset="-122"/>
                <a:cs typeface="Inter" pitchFamily="34" charset="-120"/>
              </a:rPr>
              <a:t>Vane and Ellis · 19 Aug 2026</a:t>
            </a:r>
            <a:endParaRPr lang="en-US" sz="1000" dirty="0"/>
          </a:p>
        </p:txBody>
      </p:sp>
      <p:sp>
        <p:nvSpPr>
          <p:cNvPr id="7" name="Shape 5"/>
          <p:cNvSpPr/>
          <p:nvPr/>
        </p:nvSpPr>
        <p:spPr>
          <a:xfrm>
            <a:off x="548640" y="5989320"/>
            <a:ext cx="310896" cy="310896"/>
          </a:xfrm>
          <a:prstGeom prst="ellipse">
            <a:avLst/>
          </a:prstGeom>
          <a:solidFill>
            <a:srgbClr val="1A98D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Progressive (reference brand, KEN test only)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The recommendation</a:t>
            </a:r>
            <a:endParaRPr lang="en-US" sz="2800" dirty="0"/>
          </a:p>
        </p:txBody>
      </p:sp>
      <p:sp>
        <p:nvSpPr>
          <p:cNvPr id="3" name="Shape 1"/>
          <p:cNvSpPr/>
          <p:nvPr/>
        </p:nvSpPr>
        <p:spPr>
          <a:xfrm>
            <a:off x="548640" y="1463040"/>
            <a:ext cx="11064240" cy="4023360"/>
          </a:xfrm>
          <a:prstGeom prst="roundRect">
            <a:avLst>
              <a:gd name="adj" fmla="val 1364"/>
            </a:avLst>
          </a:prstGeom>
          <a:solidFill>
            <a:srgbClr val="0A2540"/>
          </a:solidFill>
          <a:ln/>
        </p:spPr>
      </p:sp>
      <p:sp>
        <p:nvSpPr>
          <p:cNvPr id="4" name="Text 2"/>
          <p:cNvSpPr/>
          <p:nvPr/>
        </p:nvSpPr>
        <p:spPr>
          <a:xfrm>
            <a:off x="822960" y="1664208"/>
            <a:ext cx="10515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58C8E8"/>
                </a:solidFill>
                <a:latin typeface="Inter" pitchFamily="34" charset="0"/>
                <a:ea typeface="Inter" pitchFamily="34" charset="-122"/>
                <a:cs typeface="Inter" pitchFamily="34" charset="-120"/>
              </a:rPr>
              <a:t>FIRST MOVE
</a:t>
            </a:r>
            <a:endParaRPr lang="en-US" sz="1000" dirty="0"/>
          </a:p>
          <a:p>
            <a:pPr indent="0" marL="0">
              <a:spcAft>
                <a:spcPts val="400"/>
              </a:spcAft>
              <a:buNone/>
            </a:pPr>
            <a:r>
              <a:rPr lang="en-US" sz="1600" dirty="0">
                <a:solidFill>
                  <a:srgbClr val="FFFFFF"/>
                </a:solidFill>
                <a:latin typeface="Inter" pitchFamily="34" charset="0"/>
                <a:ea typeface="Inter" pitchFamily="34" charset="-122"/>
                <a:cs typeface="Inter" pitchFamily="34" charset="-120"/>
              </a:rPr>
              <a:t>Run the asset audit and recognition test (Tactic T1). Steps: 1. Marketing Director lists every logo, colour, character, jingle, and tagline Progressive has used in the last 36 months. 2. Research partner recruits 500 US auto insurance buyers. 3. Test recognition of each asset without the Progressive name. 4. Deliver report by 2026-08-26.</a:t>
            </a:r>
            <a:endParaRPr lang="en-US" sz="1000" dirty="0"/>
          </a:p>
        </p:txBody>
      </p:sp>
      <p:sp>
        <p:nvSpPr>
          <p:cNvPr id="5" name="Shape 3"/>
          <p:cNvSpPr/>
          <p:nvPr/>
        </p:nvSpPr>
        <p:spPr>
          <a:xfrm>
            <a:off x="548640" y="5989320"/>
            <a:ext cx="310896" cy="310896"/>
          </a:xfrm>
          <a:prstGeom prst="ellipse">
            <a:avLst/>
          </a:prstGeom>
          <a:solidFill>
            <a:srgbClr val="0A2540"/>
          </a:solidFill>
          <a:ln/>
        </p:spPr>
      </p:sp>
      <p:sp>
        <p:nvSpPr>
          <p:cNvPr id="6" name="Text 4"/>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2</a:t>
            </a:r>
            <a:endParaRPr lang="en-US" sz="1100" dirty="0"/>
          </a:p>
        </p:txBody>
      </p:sp>
      <p:sp>
        <p:nvSpPr>
          <p:cNvPr id="7" name="Text 5"/>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Progressive (reference brand, KEN test only)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Summary</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0A2540"/>
                </a:solidFill>
                <a:latin typeface="Inter" pitchFamily="34" charset="0"/>
                <a:ea typeface="Inter" pitchFamily="34" charset="-122"/>
                <a:cs typeface="Inter" pitchFamily="34" charset="-120"/>
              </a:rPr>
              <a:t>This plan flips 60% of budget into distinctive brand assets to own the 95% of auto insurance buyers who are out-of-market (summitpartners.com, cross_category_law). It audits existing assets, builds and tests new ones, and scales the top performers. The goal is a 15-point lift in asset recognition by 2026-11-17, measured against a baseline established in Phase 1. It refuses to spend on in-market buyers until the out-of-market foundation is built. All figures are category proxies; no client actuals are held yet.</a:t>
            </a:r>
            <a:endParaRPr lang="en-US" sz="15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3</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Progressive (reference brand, KEN test only)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1A98DA"/>
                </a:solidFill>
                <a:latin typeface="Inter" pitchFamily="34" charset="0"/>
                <a:ea typeface="Inter" pitchFamily="34" charset="-122"/>
                <a:cs typeface="Inter"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Asset recognition lift may not translate to in-market preference without activation support.</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Creative development may exceed the 30% budget share allocated to Phase 2.</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Out-of-market buyers may not engage with brand assets if messaging feels irrelevant.</a:t>
            </a:r>
            <a:endParaRPr lang="en-US" sz="1300" dirty="0"/>
          </a:p>
        </p:txBody>
      </p:sp>
      <p:sp>
        <p:nvSpPr>
          <p:cNvPr id="5" name="Shape 3"/>
          <p:cNvSpPr/>
          <p:nvPr/>
        </p:nvSpPr>
        <p:spPr>
          <a:xfrm>
            <a:off x="6263640" y="1463040"/>
            <a:ext cx="5349240" cy="3931920"/>
          </a:xfrm>
          <a:prstGeom prst="roundRect">
            <a:avLst>
              <a:gd name="adj" fmla="val 1395"/>
            </a:avLst>
          </a:prstGeom>
          <a:solidFill>
            <a:srgbClr val="F4FAFD"/>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5B7186"/>
                </a:solidFill>
                <a:latin typeface="Inter" pitchFamily="34" charset="0"/>
                <a:ea typeface="Inter" pitchFamily="34" charset="-122"/>
                <a:cs typeface="Inter"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client actuals are held; all figures are category proxies or benchmarks.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Progressive’s own beliefs are not recorded; reasoning is from house doctrine and market facts.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rivals are recorded for this business; the plan does not address competitive positioning.</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60% budget flip is feasible within 90 days without disrupting activation spend.</a:t>
            </a:r>
            <a:endParaRPr lang="en-US" sz="1300" dirty="0"/>
          </a:p>
        </p:txBody>
      </p:sp>
      <p:sp>
        <p:nvSpPr>
          <p:cNvPr id="8" name="Shape 6"/>
          <p:cNvSpPr/>
          <p:nvPr/>
        </p:nvSpPr>
        <p:spPr>
          <a:xfrm>
            <a:off x="548640" y="5989320"/>
            <a:ext cx="310896" cy="310896"/>
          </a:xfrm>
          <a:prstGeom prst="ellipse">
            <a:avLst/>
          </a:prstGeom>
          <a:solidFill>
            <a:srgbClr val="0A2540"/>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4</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Progressive (reference brand, KEN test only)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Inter" pitchFamily="34" charset="0"/>
                <a:ea typeface="Inter" pitchFamily="34" charset="-122"/>
                <a:cs typeface="Inter" pitchFamily="34" charset="-120"/>
              </a:rPr>
              <a:t>Provenance</a:t>
            </a:r>
            <a:endParaRPr lang="en-US" sz="28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Seat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Vane and Ellis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Agent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AGT-MKT-PLANNER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llm4:mistral-large-latest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Grounded in engine data</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true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Doctrine violations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Beliefs / rules / law proxies used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 / 2 / 7</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Ontology cell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B2C x CAT-INSURANCE x ANNUAL-RENEWAL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Output truncated by the 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false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Sections not shown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dropped as empty or repeated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carrying a projection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Renderer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RENDER-DECK-01 v3.0.0, DECK-HARDEN v1.0.0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Run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4d87a8e6-0b6d-40b8-a30e-59fb0c775b7a · awaiting_approval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A98D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5</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Progressive (reference brand, KEN test only)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End-to-end 90-day plan to flip 60% of budget into distinctive brand assets, measured by a 15-point lift in asset recognition</dc:title>
  <dc:subject>PptxGenJS Presentation</dc:subject>
  <dc:creator>ideacel</dc:creator>
  <cp:lastModifiedBy>ideacel</cp:lastModifiedBy>
  <cp:revision>1</cp:revision>
  <dcterms:created xsi:type="dcterms:W3CDTF">2026-08-19T21:48:47Z</dcterms:created>
  <dcterms:modified xsi:type="dcterms:W3CDTF">2026-08-19T21:48:47Z</dcterms:modified>
</cp:coreProperties>
</file>