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TT-MKT-LOYALTY-PLAN · run dbe892b0-f4b0-497e-8d6d-801d0c5862ff · slide 1 of 8. Rendered by RENDER-DECK-01 v3.0.0 from the hardened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TT-MKT-LOYALTY-PLAN · run dbe892b0-f4b0-497e-8d6d-801d0c5862ff · slide 2 of 8. Rendered by RENDER-DECK-01 v3.0.0 from the hardened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TT-MKT-LOYALTY-PLAN · run dbe892b0-f4b0-497e-8d6d-801d0c5862ff · slide 3 of 8. Rendered by RENDER-DECK-01 v3.0.0 from the hardened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TT-MKT-LOYALTY-PLAN · run dbe892b0-f4b0-497e-8d6d-801d0c5862ff · slide 4 of 8. Rendered by RENDER-DECK-01 v3.0.0 from the hardened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TT-MKT-LOYALTY-PLAN · run dbe892b0-f4b0-497e-8d6d-801d0c5862ff · slide 5 of 8. Rendered by RENDER-DECK-01 v3.0.0 from the hardened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TT-MKT-LOYALTY-PLAN · run dbe892b0-f4b0-497e-8d6d-801d0c5862ff · slide 6 of 8. Rendered by RENDER-DECK-01 v3.0.0 from the hardened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TT-MKT-LOYALTY-PLAN · run dbe892b0-f4b0-497e-8d6d-801d0c5862ff · slide 7 of 8. Rendered by RENDER-DECK-01 v3.0.0 from the hardened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TT-MKT-LOYALTY-PLAN · run dbe892b0-f4b0-497e-8d6d-801d0c5862ff · slide 8 of 8. Rendered by RENDER-DECK-01 v3.0.0 from the hardened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25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300" kern="0" dirty="0">
                <a:solidFill>
                  <a:srgbClr val="58C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STRATEGY  ·  KAISER PERMANENTE (REFERENCE BRAND, KEN TEST ONLY)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110642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Keep members for life: a retention plan that turns annual renewals into habit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3749040"/>
            <a:ext cx="11064240" cy="1600200"/>
          </a:xfrm>
          <a:prstGeom prst="rect">
            <a:avLst/>
          </a:prstGeom>
          <a:solidFill>
            <a:srgbClr val="123D64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3931920"/>
            <a:ext cx="10424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58C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ANSWER
</a:t>
            </a:r>
            <a:endParaRPr lang="en-US" sz="1000" dirty="0"/>
          </a:p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Build a three-tier loyalty programme that moves members from transactional renewal to emotional habit. Tier one: Brilliant Basics, a digital front door that cuts leakage. Tier two: Compelling Difference, a care concierge that rivals do not offer. Tier three: Game Changer, a regeneration promise that resets the categor…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5989320"/>
            <a:ext cx="11064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8D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Vane and Ellis · 19 Aug 2026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A98DA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D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Kaiser Permanente (reference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recommendation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463040"/>
            <a:ext cx="11064240" cy="4023360"/>
          </a:xfrm>
          <a:prstGeom prst="roundRect">
            <a:avLst>
              <a:gd name="adj" fmla="val 1364"/>
            </a:avLst>
          </a:prstGeom>
          <a:solidFill>
            <a:srgbClr val="0A2540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664208"/>
            <a:ext cx="10515600" cy="3621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b="1" spc="200" kern="0" dirty="0">
                <a:solidFill>
                  <a:srgbClr val="58C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 MOVE
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Run a transformation workshop to agree the burning platform. State the problem in three lines: "We leak members because we treat renewal as a transaction, not a habit. Every member who leaks costs $821,000 in revenue per physician (webmdignite.com). We need new thinking, not old thinking executed differently." Agree the preconditions for success: the team will work differently, the programme will build habit, and the spend will be 60 % brand building. (BEL-CORE-360)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0A2540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718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Kaiser Permanente (reference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Options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Digital front door only. The member still shops elsewhere when they need care. The programme does not build habit, only convenience. Bet: Friction is the only barrier to retention. Remove it and leakage stops. Angle: Cu…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Care concierge only. The advocate is a cost centre, not a revenue driver. The programme scales poorly and the member still leaks when the advocate leaves. Bet: A human advocate builds emotional loyalty that outlasts the…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Regeneration promise (the rival would miss). The promise is untested in the category. The measurement is complex and the member may not trust it. Bet: A regeneration promise resets the category from sick-care to health-…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0A2540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718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Kaiser Permanente (reference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Load Bearing Insight</a:t>
            </a:r>
            <a:endParaRPr lang="en-US" sz="28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554480"/>
          <a:ext cx="11064240" cy="914400"/>
        </p:xfrm>
        <a:graphic>
          <a:graphicData uri="http://schemas.openxmlformats.org/drawingml/2006/table">
            <a:tbl>
              <a:tblPr/>
              <a:tblGrid>
                <a:gridCol w="2926080"/>
                <a:gridCol w="81381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Insight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AF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Members renew out of habit, not loyalty. The assumption: if the renewal is frictionless and the care is habitual, the member will not shop.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Assumption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AF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The category standard for annual revenue lost to referral leakage per physician ($821,000, webmdignite.com) is a proxy for the cost of habit failure.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0A2540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718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Kaiser Permanente (reference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Six Forces</a:t>
            </a:r>
            <a:endParaRPr lang="en-US" sz="28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554480"/>
          <a:ext cx="11064240" cy="914400"/>
        </p:xfrm>
        <a:graphic>
          <a:graphicData uri="http://schemas.openxmlformats.org/drawingml/2006/table">
            <a:tbl>
              <a:tblPr/>
              <a:tblGrid>
                <a:gridCol w="2926080"/>
                <a:gridCol w="81381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Buyer Power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AF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High. Evidence: In-market buyer share at any given time: 5 % (marketingscience.info, cross-category law measured in CAT-FURNITURE). 95 % of members are out of market and not shopping. Implication: Re…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Supplier Power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AF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Low. Evidence: No evidence in brain. Assume suppliers (clinicians, tech vendors) are commoditised and do not hold pricing power. Implication: The business can dictate terms to suppliers, not the othe…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Ai Answer Layer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AF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High. Evidence: 77 % of online health researchers start at a search engine (mdconnectinc.com). Agents and answer engines now stand between the member and the brand. Implication: The programme must ow…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Competitive Rivalry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AF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High. Evidence: Kaiser Permanente, $115,800 m operating revenue (2024, prnewswire.com) and 0.5 % operating margin (2024, prnewswire.com). Rivals HCA ($70,603 m) and CommonSpirit (-2.4 % margin) show …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Threat Of Substitutes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AF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High. Evidence: Online health researchers who begin at a search engine: 77 % (mdconnectinc.com). The AI answer layer sits between the member and the brand, offering zero-click alternatives. Implicati…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Threat Of New Entrants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AF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Medium. Evidence: Patients who would switch providers to reach a preferred hospital: 20 % (prnewswire.com). The barrier is not the provider, it is the friction of switching. Implication: A loyalty pr…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0A2540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718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Kaiser Permanente (reference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Why This Plan</a:t>
            </a:r>
            <a:endParaRPr lang="en-US" sz="28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554480"/>
          <a:ext cx="11064240" cy="914400"/>
        </p:xfrm>
        <a:graphic>
          <a:graphicData uri="http://schemas.openxmlformats.org/drawingml/2006/table">
            <a:tbl>
              <a:tblPr/>
              <a:tblGrid>
                <a:gridCol w="2926080"/>
                <a:gridCol w="81381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Spend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AF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Evidence: Optimal brand-building share of budget, considered purchase: 60 % (Binet &amp; Field, The Long and the Short of It, IPA Databank, cross-category law measured in CAT-HIGHERED). (RULE-BRAND-ACTIV…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Tier One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AF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Evidence: Median healthcare landing page conversion rate: 5.1 % (unbounce.com). A front door that lifts conversion to 8 % cuts leakage by 3 %. Mechanic: Brilliant Basics: a digital front door that re…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Tier Two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AF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Evidence: Patients who would switch providers to reach a preferred hospital: 20 % (prnewswire.com). A concierge who owns the journey removes the reason to switch. Mechanic: Compelling Difference: a c…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Tier Three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AF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Evidence: Regeneration is an emergent cultural code (doctrine.cultural_codes). The promise is untested in the category, but the bet is that it builds habit by making the member feel the brand is work…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Measurement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AF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Hard: Same-store retention rate, year on year. Target: 92 %, up from the category proxy of 88 % (no source held for this client). Soft: Mental availability (KPI-MENTAL-AVAIL) and distinctive asset re…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0A2540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718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Kaiser Permanente (reference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Risks and assumptions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463040"/>
            <a:ext cx="5349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1A98D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1828800"/>
            <a:ext cx="5349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regeneration promise is untested. If members do not trust the health score or the carbon footprint, the programme fails to build habit. Mitigation: Pilot the promise with a small cohort and measu…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care concierge is a cost centre. If the concierge does not drive revenue, the programme scales poorly. Mitigation: Measure the concierge's impact on same-store retention and leakage. If the impac…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Inversion: The plan fails if the team treats retention as a transaction, not a habit. The spend is weighted to activation, not brand building, and the programme rewards shopping, not habit. Pre Morte…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263640" y="1463040"/>
            <a:ext cx="5349240" cy="3931920"/>
          </a:xfrm>
          <a:prstGeom prst="roundRect">
            <a:avLst>
              <a:gd name="adj" fmla="val 1395"/>
            </a:avLst>
          </a:prstGeom>
          <a:solidFill>
            <a:srgbClr val="F4FAFD"/>
          </a:solidFill>
          <a:ln/>
        </p:spPr>
      </p:sp>
      <p:sp>
        <p:nvSpPr>
          <p:cNvPr id="6" name="Text 4"/>
          <p:cNvSpPr/>
          <p:nvPr/>
        </p:nvSpPr>
        <p:spPr>
          <a:xfrm>
            <a:off x="6537960" y="1645920"/>
            <a:ext cx="4800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5B718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ASSUMPTIONS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537960" y="2011680"/>
            <a:ext cx="48006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client's own beliefs are not held yet. Reasoning is from house doctrine and market facts.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rivals are recorded for this business. The plan assumes the category standard for leakage and switching.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regeneration promise is untested in the category. The bet is that it builds habit, not that it is proven.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95-5 rule (out-of-market buyer share: 95 %, summitpartners.com, cross-category law measured in CAT-AUTO) applies to this category. The programme must work on the 95 %, not the 5 %.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0A2540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718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Kaiser Permanente (reference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25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Provenance</a:t>
            </a:r>
            <a:endParaRPr lang="en-US" sz="2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840480"/>
                <a:gridCol w="72237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Seat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Vane and Ellis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Agent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AGT-MKT-STRATEGIST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Model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llm4:mistral-large-latest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Grounded in engine data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true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Doctrine violations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0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Beliefs / rules / law proxies used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0 / 3 / 7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Ontology cell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B2C x CAT-HEALTHSYS x ANNUAL-RENEWAL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Output truncated by the model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false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Sections not shown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none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Slides dropped as empty or repeated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none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Slides carrying a projection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none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Renderer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RENDER-DECK-01 v3.0.0, DECK-HARDEN v1.0.0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Run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dbe892b0-f4b0-497e-8d6d-801d0c5862ff · succeeded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A98DA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D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Kaiser Permanente (reference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ideacel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Keep members for life: a retention plan that turns annual renewals into habit</dc:title>
  <dc:subject>PptxGenJS Presentation</dc:subject>
  <dc:creator>ideacel</dc:creator>
  <cp:lastModifiedBy>ideacel</cp:lastModifiedBy>
  <cp:revision>1</cp:revision>
  <dcterms:created xsi:type="dcterms:W3CDTF">2026-08-19T21:41:45Z</dcterms:created>
  <dcterms:modified xsi:type="dcterms:W3CDTF">2026-08-19T21:41:45Z</dcterms:modified>
</cp:coreProperties>
</file>