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Lst>
  <p:notesMasterIdLst>
    <p:notesMasterId r:id="rId1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TT-REV-PROPOSAL-ENT · run 920f983c-10e7-44a1-9aaf-c92c42aaf42a · slide 1 of 8. Rendered by RENDER-DECK-01 v3.0.0 from the hardened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TT-REV-PROPOSAL-ENT · run 920f983c-10e7-44a1-9aaf-c92c42aaf42a · slide 2 of 8. Rendered by RENDER-DECK-01 v3.0.0 from the hardened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TT-REV-PROPOSAL-ENT · run 920f983c-10e7-44a1-9aaf-c92c42aaf42a · slide 3 of 8. Rendered by RENDER-DECK-01 v3.0.0 from the hardened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TT-REV-PROPOSAL-ENT · run 920f983c-10e7-44a1-9aaf-c92c42aaf42a · slide 4 of 8. Rendered by RENDER-DECK-01 v3.0.0 from the hardened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TT-REV-PROPOSAL-ENT · run 920f983c-10e7-44a1-9aaf-c92c42aaf42a · slide 5 of 8. Rendered by RENDER-DECK-01 v3.0.0 from the hardened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TT-REV-PROPOSAL-ENT · run 920f983c-10e7-44a1-9aaf-c92c42aaf42a · slide 6 of 8. Rendered by RENDER-DECK-01 v3.0.0 from the hardened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TT-REV-PROPOSAL-ENT · run 920f983c-10e7-44a1-9aaf-c92c42aaf42a · slide 7 of 8. Rendered by RENDER-DECK-01 v3.0.0 from the hardened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TT-REV-PROPOSAL-ENT · run 920f983c-10e7-44a1-9aaf-c92c42aaf42a · slide 8 of 8. Rendered by RENDER-DECK-01 v3.0.0 from the hardened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2540"/>
        </a:solidFill>
      </p:bgPr>
    </p:bg>
    <p:spTree>
      <p:nvGrpSpPr>
        <p:cNvPr id="1" name=""/>
        <p:cNvGrpSpPr/>
        <p:nvPr/>
      </p:nvGrpSpPr>
      <p:grpSpPr>
        <a:xfrm>
          <a:off x="0" y="0"/>
          <a:ext cx="0" cy="0"/>
          <a:chOff x="0" y="0"/>
          <a:chExt cx="0" cy="0"/>
        </a:xfrm>
      </p:grpSpPr>
      <p:sp>
        <p:nvSpPr>
          <p:cNvPr id="2" name="Text 0"/>
          <p:cNvSpPr/>
          <p:nvPr/>
        </p:nvSpPr>
        <p:spPr>
          <a:xfrm>
            <a:off x="548640" y="822960"/>
            <a:ext cx="11064240" cy="320040"/>
          </a:xfrm>
          <a:prstGeom prst="rect">
            <a:avLst/>
          </a:prstGeom>
          <a:noFill/>
          <a:ln/>
        </p:spPr>
        <p:txBody>
          <a:bodyPr wrap="square" lIns="0" tIns="0" rIns="0" bIns="0" rtlCol="0" anchor="ctr"/>
          <a:lstStyle/>
          <a:p>
            <a:pPr indent="0" marL="0">
              <a:buNone/>
            </a:pPr>
            <a:r>
              <a:rPr lang="en-US" sz="1200" spc="300" kern="0" dirty="0">
                <a:solidFill>
                  <a:srgbClr val="58C8E8"/>
                </a:solidFill>
                <a:latin typeface="Inter" pitchFamily="34" charset="0"/>
                <a:ea typeface="Inter" pitchFamily="34" charset="-122"/>
                <a:cs typeface="Inter" pitchFamily="34" charset="-120"/>
              </a:rPr>
              <a:t>STRATEGY  ·  INTUIT (REFERENCE BRAND, KEN TEST ONLY)</a:t>
            </a:r>
            <a:endParaRPr lang="en-US" sz="1200" dirty="0"/>
          </a:p>
        </p:txBody>
      </p:sp>
      <p:sp>
        <p:nvSpPr>
          <p:cNvPr id="3" name="Text 1"/>
          <p:cNvSpPr/>
          <p:nvPr/>
        </p:nvSpPr>
        <p:spPr>
          <a:xfrm>
            <a:off x="548640" y="1280160"/>
            <a:ext cx="11064240" cy="2194560"/>
          </a:xfrm>
          <a:prstGeom prst="rect">
            <a:avLst/>
          </a:prstGeom>
          <a:noFill/>
          <a:ln/>
        </p:spPr>
        <p:txBody>
          <a:bodyPr wrap="square" lIns="0" tIns="0" rIns="0" bIns="0" rtlCol="0" anchor="t"/>
          <a:lstStyle/>
          <a:p>
            <a:pPr indent="0" marL="0">
              <a:buNone/>
            </a:pPr>
            <a:r>
              <a:rPr lang="en-US" sz="3400" b="1" dirty="0">
                <a:solidFill>
                  <a:srgbClr val="FFFFFF"/>
                </a:solidFill>
                <a:latin typeface="Inter" pitchFamily="34" charset="0"/>
                <a:ea typeface="Inter" pitchFamily="34" charset="-122"/>
                <a:cs typeface="Inter" pitchFamily="34" charset="-120"/>
              </a:rPr>
              <a:t>Intuit: KEN to turn your AI-first thought leadership into the default answer for 500 small business accounting questions</a:t>
            </a:r>
            <a:endParaRPr lang="en-US" sz="3400" dirty="0"/>
          </a:p>
        </p:txBody>
      </p:sp>
      <p:sp>
        <p:nvSpPr>
          <p:cNvPr id="4" name="Shape 2"/>
          <p:cNvSpPr/>
          <p:nvPr/>
        </p:nvSpPr>
        <p:spPr>
          <a:xfrm>
            <a:off x="548640" y="3749040"/>
            <a:ext cx="11064240" cy="1600200"/>
          </a:xfrm>
          <a:prstGeom prst="rect">
            <a:avLst/>
          </a:prstGeom>
          <a:solidFill>
            <a:srgbClr val="123D64"/>
          </a:solidFill>
          <a:ln/>
        </p:spPr>
      </p:sp>
      <p:sp>
        <p:nvSpPr>
          <p:cNvPr id="5" name="Text 3"/>
          <p:cNvSpPr/>
          <p:nvPr/>
        </p:nvSpPr>
        <p:spPr>
          <a:xfrm>
            <a:off x="868680" y="3931920"/>
            <a:ext cx="10424160" cy="1280160"/>
          </a:xfrm>
          <a:prstGeom prst="rect">
            <a:avLst/>
          </a:prstGeom>
          <a:noFill/>
          <a:ln/>
        </p:spPr>
        <p:txBody>
          <a:bodyPr wrap="square" lIns="0" tIns="0" rIns="0" bIns="0" rtlCol="0" anchor="t"/>
          <a:lstStyle/>
          <a:p>
            <a:pPr indent="0" marL="0">
              <a:buNone/>
            </a:pPr>
            <a:r>
              <a:rPr lang="en-US" sz="1000" spc="200" kern="0" dirty="0">
                <a:solidFill>
                  <a:srgbClr val="58C8E8"/>
                </a:solidFill>
                <a:latin typeface="Inter" pitchFamily="34" charset="0"/>
                <a:ea typeface="Inter" pitchFamily="34" charset="-122"/>
                <a:cs typeface="Inter" pitchFamily="34" charset="-120"/>
              </a:rPr>
              <a:t>THE ANSWER
</a:t>
            </a:r>
            <a:endParaRPr lang="en-US" sz="1000" dirty="0"/>
          </a:p>
          <a:p>
            <a:pPr indent="0" marL="0">
              <a:buNone/>
            </a:pPr>
            <a:r>
              <a:rPr lang="en-US" sz="1500" dirty="0">
                <a:solidFill>
                  <a:srgbClr val="FFFFFF"/>
                </a:solidFill>
                <a:latin typeface="Inter" pitchFamily="34" charset="0"/>
                <a:ea typeface="Inter" pitchFamily="34" charset="-122"/>
                <a:cs typeface="Inter" pitchFamily="34" charset="-120"/>
              </a:rPr>
              <a:t>Intuit’s strategy is to own the first AI response for 500 small business accounting questions. Right now, your dataset is Creative Commons, so any rival can surface the same answers and claim the credit. KEN locks the dataset to Intuit’s brand, measures every agent interaction in real time, and moves you from a share-…</a:t>
            </a:r>
            <a:endParaRPr lang="en-US" sz="1000" dirty="0"/>
          </a:p>
        </p:txBody>
      </p:sp>
      <p:sp>
        <p:nvSpPr>
          <p:cNvPr id="6" name="Text 4"/>
          <p:cNvSpPr/>
          <p:nvPr/>
        </p:nvSpPr>
        <p:spPr>
          <a:xfrm>
            <a:off x="548640" y="5989320"/>
            <a:ext cx="11064240" cy="310896"/>
          </a:xfrm>
          <a:prstGeom prst="rect">
            <a:avLst/>
          </a:prstGeom>
          <a:noFill/>
          <a:ln/>
        </p:spPr>
        <p:txBody>
          <a:bodyPr wrap="square" lIns="0" tIns="0" rIns="0" bIns="0" rtlCol="0" anchor="ctr"/>
          <a:lstStyle/>
          <a:p>
            <a:pPr indent="0" marL="0">
              <a:buNone/>
            </a:pPr>
            <a:r>
              <a:rPr lang="en-US" sz="1000" dirty="0">
                <a:solidFill>
                  <a:srgbClr val="A8D8F0"/>
                </a:solidFill>
                <a:latin typeface="Inter" pitchFamily="34" charset="0"/>
                <a:ea typeface="Inter" pitchFamily="34" charset="-122"/>
                <a:cs typeface="Inter" pitchFamily="34" charset="-120"/>
              </a:rPr>
              <a:t>Vane and Ellis · 19 Aug 2026</a:t>
            </a:r>
            <a:endParaRPr lang="en-US" sz="1000" dirty="0"/>
          </a:p>
        </p:txBody>
      </p:sp>
      <p:sp>
        <p:nvSpPr>
          <p:cNvPr id="7" name="Shape 5"/>
          <p:cNvSpPr/>
          <p:nvPr/>
        </p:nvSpPr>
        <p:spPr>
          <a:xfrm>
            <a:off x="548640" y="5989320"/>
            <a:ext cx="310896" cy="310896"/>
          </a:xfrm>
          <a:prstGeom prst="ellipse">
            <a:avLst/>
          </a:prstGeom>
          <a:solidFill>
            <a:srgbClr val="1A98DA"/>
          </a:solidFill>
          <a:ln/>
        </p:spPr>
      </p:sp>
      <p:sp>
        <p:nvSpPr>
          <p:cNvPr id="8" name="Text 6"/>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Inter" pitchFamily="34" charset="0"/>
                <a:ea typeface="Inter" pitchFamily="34" charset="-122"/>
                <a:cs typeface="Inter" pitchFamily="34" charset="-120"/>
              </a:rPr>
              <a:t>1</a:t>
            </a:r>
            <a:endParaRPr lang="en-US" sz="1100" dirty="0"/>
          </a:p>
        </p:txBody>
      </p:sp>
      <p:sp>
        <p:nvSpPr>
          <p:cNvPr id="9" name="Text 7"/>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A8D8F0"/>
                </a:solidFill>
                <a:latin typeface="Inter" pitchFamily="34" charset="0"/>
                <a:ea typeface="Inter" pitchFamily="34" charset="-122"/>
                <a:cs typeface="Inter" pitchFamily="34" charset="-120"/>
              </a:rPr>
              <a:t>Intuit (reference brand, KEN test only) · Strategy · Vane and Ellis</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0A2540"/>
                </a:solidFill>
                <a:latin typeface="Inter" pitchFamily="34" charset="0"/>
                <a:ea typeface="Inter" pitchFamily="34" charset="-122"/>
                <a:cs typeface="Inter" pitchFamily="34" charset="-120"/>
              </a:rPr>
              <a:t>The recommendation</a:t>
            </a:r>
            <a:endParaRPr lang="en-US" sz="2800" dirty="0"/>
          </a:p>
        </p:txBody>
      </p:sp>
      <p:sp>
        <p:nvSpPr>
          <p:cNvPr id="3" name="Shape 1"/>
          <p:cNvSpPr/>
          <p:nvPr/>
        </p:nvSpPr>
        <p:spPr>
          <a:xfrm>
            <a:off x="548640" y="1463040"/>
            <a:ext cx="11064240" cy="4023360"/>
          </a:xfrm>
          <a:prstGeom prst="roundRect">
            <a:avLst>
              <a:gd name="adj" fmla="val 1364"/>
            </a:avLst>
          </a:prstGeom>
          <a:solidFill>
            <a:srgbClr val="0A2540"/>
          </a:solidFill>
          <a:ln/>
        </p:spPr>
      </p:sp>
      <p:sp>
        <p:nvSpPr>
          <p:cNvPr id="4" name="Text 2"/>
          <p:cNvSpPr/>
          <p:nvPr/>
        </p:nvSpPr>
        <p:spPr>
          <a:xfrm>
            <a:off x="822960" y="1664208"/>
            <a:ext cx="10515600" cy="3621024"/>
          </a:xfrm>
          <a:prstGeom prst="rect">
            <a:avLst/>
          </a:prstGeom>
          <a:noFill/>
          <a:ln/>
        </p:spPr>
        <p:txBody>
          <a:bodyPr wrap="square" lIns="0" tIns="0" rIns="0" bIns="0" rtlCol="0" anchor="t"/>
          <a:lstStyle/>
          <a:p>
            <a:pPr indent="0" marL="0">
              <a:spcAft>
                <a:spcPts val="400"/>
              </a:spcAft>
              <a:buNone/>
            </a:pPr>
            <a:r>
              <a:rPr lang="en-US" sz="1000" b="1" spc="200" kern="0" dirty="0">
                <a:solidFill>
                  <a:srgbClr val="58C8E8"/>
                </a:solidFill>
                <a:latin typeface="Inter" pitchFamily="34" charset="0"/>
                <a:ea typeface="Inter" pitchFamily="34" charset="-122"/>
                <a:cs typeface="Inter" pitchFamily="34" charset="-120"/>
              </a:rPr>
              <a:t>FIRST MOVE
</a:t>
            </a:r>
            <a:endParaRPr lang="en-US" sz="1000" dirty="0"/>
          </a:p>
          <a:p>
            <a:pPr indent="0" marL="0">
              <a:spcAft>
                <a:spcPts val="400"/>
              </a:spcAft>
              <a:buNone/>
            </a:pPr>
            <a:r>
              <a:rPr lang="en-US" sz="1600" dirty="0">
                <a:solidFill>
                  <a:srgbClr val="FFFFFF"/>
                </a:solidFill>
                <a:latin typeface="Inter" pitchFamily="34" charset="0"/>
                <a:ea typeface="Inter" pitchFamily="34" charset="-122"/>
                <a:cs typeface="Inter" pitchFamily="34" charset="-120"/>
              </a:rPr>
              <a:t>Sign the proposal and schedule the calibration workshop. The workshop will agree the 500 questions as parameters, set the opening status for each, and define the evidence rule for moving a question from proxy to measured. (BEL-CORE-360: open by agreeing the preconditions, not the agenda.)</a:t>
            </a:r>
            <a:endParaRPr lang="en-US" sz="1000" dirty="0"/>
          </a:p>
        </p:txBody>
      </p:sp>
      <p:sp>
        <p:nvSpPr>
          <p:cNvPr id="5" name="Shape 3"/>
          <p:cNvSpPr/>
          <p:nvPr/>
        </p:nvSpPr>
        <p:spPr>
          <a:xfrm>
            <a:off x="548640" y="5989320"/>
            <a:ext cx="310896" cy="310896"/>
          </a:xfrm>
          <a:prstGeom prst="ellipse">
            <a:avLst/>
          </a:prstGeom>
          <a:solidFill>
            <a:srgbClr val="0A2540"/>
          </a:solidFill>
          <a:ln/>
        </p:spPr>
      </p:sp>
      <p:sp>
        <p:nvSpPr>
          <p:cNvPr id="6" name="Text 4"/>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Inter" pitchFamily="34" charset="0"/>
                <a:ea typeface="Inter" pitchFamily="34" charset="-122"/>
                <a:cs typeface="Inter" pitchFamily="34" charset="-120"/>
              </a:rPr>
              <a:t>2</a:t>
            </a:r>
            <a:endParaRPr lang="en-US" sz="1100" dirty="0"/>
          </a:p>
        </p:txBody>
      </p:sp>
      <p:sp>
        <p:nvSpPr>
          <p:cNvPr id="7" name="Text 5"/>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5B7186"/>
                </a:solidFill>
                <a:latin typeface="Inter" pitchFamily="34" charset="0"/>
                <a:ea typeface="Inter" pitchFamily="34" charset="-122"/>
                <a:cs typeface="Inter" pitchFamily="34" charset="-120"/>
              </a:rPr>
              <a:t>Intuit (reference brand, KEN test only) · Strategy · Vane and Ellis</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0A2540"/>
                </a:solidFill>
                <a:latin typeface="Inter" pitchFamily="34" charset="0"/>
                <a:ea typeface="Inter" pitchFamily="34" charset="-122"/>
                <a:cs typeface="Inter" pitchFamily="34" charset="-120"/>
              </a:rPr>
              <a:t>How</a:t>
            </a:r>
            <a:endParaRPr lang="en-US" sz="2800" dirty="0"/>
          </a:p>
        </p:txBody>
      </p:sp>
      <p:graphicFrame>
        <p:nvGraphicFramePr>
          <p:cNvPr id="4" name="Table 0"/>
          <p:cNvGraphicFramePr>
            <a:graphicFrameLocks noGrp="1"/>
          </p:cNvGraphicFramePr>
          <p:nvPr>
            <p:extLst>
              <p:ext uri="{D42A27DB-BD31-4B8C-83A1-F6EECF244321}">
                <p14:modId xmlns:p14="http://schemas.microsoft.com/office/powerpoint/2010/main" val="1579011935"/>
              </p:ext>
            </p:extLst>
          </p:nvPr>
        </p:nvGraphicFramePr>
        <p:xfrm>
          <a:off x="548640" y="1554480"/>
          <a:ext cx="11064240" cy="914400"/>
        </p:xfrm>
        <a:graphic>
          <a:graphicData uri="http://schemas.openxmlformats.org/drawingml/2006/table">
            <a:tbl>
              <a:tblPr/>
              <a:tblGrid>
                <a:gridCol w="2926080"/>
                <a:gridCol w="8138160"/>
              </a:tblGrid>
              <a:tr h="0">
                <a:tc>
                  <a:txBody>
                    <a:bodyPr/>
                    <a:lstStyle/>
                    <a:p>
                      <a:pPr indent="0" marL="0">
                        <a:buNone/>
                      </a:pPr>
                      <a:r>
                        <a:rPr lang="en-US" sz="1200" b="1" dirty="0">
                          <a:solidFill>
                            <a:srgbClr val="0A2540"/>
                          </a:solidFill>
                          <a:latin typeface="Inter" pitchFamily="34" charset="0"/>
                          <a:ea typeface="Inter" pitchFamily="34" charset="-122"/>
                          <a:cs typeface="Inter" pitchFamily="34" charset="-120"/>
                        </a:rPr>
                        <a:t>Move 1</a:t>
                      </a:r>
                      <a:endParaRPr lang="en-US" sz="1200" dirty="0">
                        <a:latin typeface="Inter" charset="0"/>
                        <a:ea typeface="Inter" charset="0"/>
                        <a:cs typeface="Inter" charset="0"/>
                      </a:endParaRPr>
                    </a:p>
                  </a:txBody>
                  <a:tcPr marL="76200" marR="76200" marT="76200" marB="76200" anchor="t">
                    <a:lnL w="6350" cap="flat" cmpd="sng" algn="ctr">
                      <a:solidFill>
                        <a:srgbClr val="A8D8F0"/>
                      </a:solidFill>
                      <a:prstDash val="solid"/>
                      <a:round/>
                      <a:headEnd type="none" w="med" len="med"/>
                      <a:tailEnd type="none" w="med" len="med"/>
                    </a:lnL>
                    <a:lnR w="6350" cap="flat" cmpd="sng" algn="ctr">
                      <a:solidFill>
                        <a:srgbClr val="A8D8F0"/>
                      </a:solidFill>
                      <a:prstDash val="solid"/>
                      <a:round/>
                      <a:headEnd type="none" w="med" len="med"/>
                      <a:tailEnd type="none" w="med" len="med"/>
                    </a:lnR>
                    <a:lnT w="6350" cap="flat" cmpd="sng" algn="ctr">
                      <a:solidFill>
                        <a:srgbClr val="A8D8F0"/>
                      </a:solidFill>
                      <a:prstDash val="solid"/>
                      <a:round/>
                      <a:headEnd type="none" w="med" len="med"/>
                      <a:tailEnd type="none" w="med" len="med"/>
                    </a:lnT>
                    <a:lnB w="6350" cap="flat" cmpd="sng" algn="ctr">
                      <a:solidFill>
                        <a:srgbClr val="A8D8F0"/>
                      </a:solidFill>
                      <a:prstDash val="solid"/>
                      <a:round/>
                      <a:headEnd type="none" w="med" len="med"/>
                      <a:tailEnd type="none" w="med" len="med"/>
                    </a:lnB>
                    <a:solidFill>
                      <a:srgbClr val="F4FAFD"/>
                    </a:solidFill>
                  </a:tcPr>
                </a:tc>
                <a:tc>
                  <a:txBody>
                    <a:bodyPr/>
                    <a:lstStyle/>
                    <a:p>
                      <a:pPr indent="0" marL="0">
                        <a:buNone/>
                      </a:pPr>
                      <a:r>
                        <a:rPr lang="en-US" sz="1200" dirty="0">
                          <a:solidFill>
                            <a:srgbClr val="0A2540"/>
                          </a:solidFill>
                          <a:latin typeface="Inter" pitchFamily="34" charset="0"/>
                          <a:ea typeface="Inter" pitchFamily="34" charset="-122"/>
                          <a:cs typeface="Inter" pitchFamily="34" charset="-120"/>
                        </a:rPr>
                        <a:t>Calibrate the 500 questions against real agent behaviour (PRD-KEN-CAL), so each question’s status is moved from proxy to measured.</a:t>
                      </a:r>
                      <a:endParaRPr lang="en-US" sz="1200" dirty="0">
                        <a:latin typeface="Inter" charset="0"/>
                        <a:ea typeface="Inter" charset="0"/>
                        <a:cs typeface="Inter" charset="0"/>
                      </a:endParaRPr>
                    </a:p>
                  </a:txBody>
                  <a:tcPr marL="76200" marR="76200" marT="76200" marB="76200" anchor="t">
                    <a:lnL w="6350" cap="flat" cmpd="sng" algn="ctr">
                      <a:solidFill>
                        <a:srgbClr val="A8D8F0"/>
                      </a:solidFill>
                      <a:prstDash val="solid"/>
                      <a:round/>
                      <a:headEnd type="none" w="med" len="med"/>
                      <a:tailEnd type="none" w="med" len="med"/>
                    </a:lnL>
                    <a:lnR w="6350" cap="flat" cmpd="sng" algn="ctr">
                      <a:solidFill>
                        <a:srgbClr val="A8D8F0"/>
                      </a:solidFill>
                      <a:prstDash val="solid"/>
                      <a:round/>
                      <a:headEnd type="none" w="med" len="med"/>
                      <a:tailEnd type="none" w="med" len="med"/>
                    </a:lnR>
                    <a:lnT w="6350" cap="flat" cmpd="sng" algn="ctr">
                      <a:solidFill>
                        <a:srgbClr val="A8D8F0"/>
                      </a:solidFill>
                      <a:prstDash val="solid"/>
                      <a:round/>
                      <a:headEnd type="none" w="med" len="med"/>
                      <a:tailEnd type="none" w="med" len="med"/>
                    </a:lnT>
                    <a:lnB w="6350" cap="flat" cmpd="sng" algn="ctr">
                      <a:solidFill>
                        <a:srgbClr val="A8D8F0"/>
                      </a:solidFill>
                      <a:prstDash val="solid"/>
                      <a:round/>
                      <a:headEnd type="none" w="med" len="med"/>
                      <a:tailEnd type="none" w="med" len="med"/>
                    </a:lnB>
                  </a:tcPr>
                </a:tc>
              </a:tr>
              <a:tr h="0">
                <a:tc>
                  <a:txBody>
                    <a:bodyPr/>
                    <a:lstStyle/>
                    <a:p>
                      <a:pPr indent="0" marL="0">
                        <a:buNone/>
                      </a:pPr>
                      <a:r>
                        <a:rPr lang="en-US" sz="1200" b="1" dirty="0">
                          <a:solidFill>
                            <a:srgbClr val="0A2540"/>
                          </a:solidFill>
                          <a:latin typeface="Inter" pitchFamily="34" charset="0"/>
                          <a:ea typeface="Inter" pitchFamily="34" charset="-122"/>
                          <a:cs typeface="Inter" pitchFamily="34" charset="-120"/>
                        </a:rPr>
                        <a:t>Move 2</a:t>
                      </a:r>
                      <a:endParaRPr lang="en-US" sz="1200" dirty="0">
                        <a:latin typeface="Inter" charset="0"/>
                        <a:ea typeface="Inter" charset="0"/>
                        <a:cs typeface="Inter" charset="0"/>
                      </a:endParaRPr>
                    </a:p>
                  </a:txBody>
                  <a:tcPr marL="76200" marR="76200" marT="76200" marB="76200" anchor="t">
                    <a:lnL w="6350" cap="flat" cmpd="sng" algn="ctr">
                      <a:solidFill>
                        <a:srgbClr val="A8D8F0"/>
                      </a:solidFill>
                      <a:prstDash val="solid"/>
                      <a:round/>
                      <a:headEnd type="none" w="med" len="med"/>
                      <a:tailEnd type="none" w="med" len="med"/>
                    </a:lnL>
                    <a:lnR w="6350" cap="flat" cmpd="sng" algn="ctr">
                      <a:solidFill>
                        <a:srgbClr val="A8D8F0"/>
                      </a:solidFill>
                      <a:prstDash val="solid"/>
                      <a:round/>
                      <a:headEnd type="none" w="med" len="med"/>
                      <a:tailEnd type="none" w="med" len="med"/>
                    </a:lnR>
                    <a:lnT w="6350" cap="flat" cmpd="sng" algn="ctr">
                      <a:solidFill>
                        <a:srgbClr val="A8D8F0"/>
                      </a:solidFill>
                      <a:prstDash val="solid"/>
                      <a:round/>
                      <a:headEnd type="none" w="med" len="med"/>
                      <a:tailEnd type="none" w="med" len="med"/>
                    </a:lnT>
                    <a:lnB w="6350" cap="flat" cmpd="sng" algn="ctr">
                      <a:solidFill>
                        <a:srgbClr val="A8D8F0"/>
                      </a:solidFill>
                      <a:prstDash val="solid"/>
                      <a:round/>
                      <a:headEnd type="none" w="med" len="med"/>
                      <a:tailEnd type="none" w="med" len="med"/>
                    </a:lnB>
                    <a:solidFill>
                      <a:srgbClr val="F4FAFD"/>
                    </a:solidFill>
                  </a:tcPr>
                </a:tc>
                <a:tc>
                  <a:txBody>
                    <a:bodyPr/>
                    <a:lstStyle/>
                    <a:p>
                      <a:pPr indent="0" marL="0">
                        <a:buNone/>
                      </a:pPr>
                      <a:r>
                        <a:rPr lang="en-US" sz="1200" dirty="0">
                          <a:solidFill>
                            <a:srgbClr val="0A2540"/>
                          </a:solidFill>
                          <a:latin typeface="Inter" pitchFamily="34" charset="0"/>
                          <a:ea typeface="Inter" pitchFamily="34" charset="-122"/>
                          <a:cs typeface="Inter" pitchFamily="34" charset="-120"/>
                        </a:rPr>
                        <a:t>Run the agentic operating system (PRD-KEN-CORE) that embeds Intuit’s brand as the source of every answer.</a:t>
                      </a:r>
                      <a:endParaRPr lang="en-US" sz="1200" dirty="0">
                        <a:latin typeface="Inter" charset="0"/>
                        <a:ea typeface="Inter" charset="0"/>
                        <a:cs typeface="Inter" charset="0"/>
                      </a:endParaRPr>
                    </a:p>
                  </a:txBody>
                  <a:tcPr marL="76200" marR="76200" marT="76200" marB="76200" anchor="t">
                    <a:lnL w="6350" cap="flat" cmpd="sng" algn="ctr">
                      <a:solidFill>
                        <a:srgbClr val="A8D8F0"/>
                      </a:solidFill>
                      <a:prstDash val="solid"/>
                      <a:round/>
                      <a:headEnd type="none" w="med" len="med"/>
                      <a:tailEnd type="none" w="med" len="med"/>
                    </a:lnL>
                    <a:lnR w="6350" cap="flat" cmpd="sng" algn="ctr">
                      <a:solidFill>
                        <a:srgbClr val="A8D8F0"/>
                      </a:solidFill>
                      <a:prstDash val="solid"/>
                      <a:round/>
                      <a:headEnd type="none" w="med" len="med"/>
                      <a:tailEnd type="none" w="med" len="med"/>
                    </a:lnR>
                    <a:lnT w="6350" cap="flat" cmpd="sng" algn="ctr">
                      <a:solidFill>
                        <a:srgbClr val="A8D8F0"/>
                      </a:solidFill>
                      <a:prstDash val="solid"/>
                      <a:round/>
                      <a:headEnd type="none" w="med" len="med"/>
                      <a:tailEnd type="none" w="med" len="med"/>
                    </a:lnT>
                    <a:lnB w="6350" cap="flat" cmpd="sng" algn="ctr">
                      <a:solidFill>
                        <a:srgbClr val="A8D8F0"/>
                      </a:solidFill>
                      <a:prstDash val="solid"/>
                      <a:round/>
                      <a:headEnd type="none" w="med" len="med"/>
                      <a:tailEnd type="none" w="med" len="med"/>
                    </a:lnB>
                  </a:tcPr>
                </a:tc>
              </a:tr>
              <a:tr h="0">
                <a:tc>
                  <a:txBody>
                    <a:bodyPr/>
                    <a:lstStyle/>
                    <a:p>
                      <a:pPr indent="0" marL="0">
                        <a:buNone/>
                      </a:pPr>
                      <a:r>
                        <a:rPr lang="en-US" sz="1200" b="1" dirty="0">
                          <a:solidFill>
                            <a:srgbClr val="0A2540"/>
                          </a:solidFill>
                          <a:latin typeface="Inter" pitchFamily="34" charset="0"/>
                          <a:ea typeface="Inter" pitchFamily="34" charset="-122"/>
                          <a:cs typeface="Inter" pitchFamily="34" charset="-120"/>
                        </a:rPr>
                        <a:t>Move 3</a:t>
                      </a:r>
                      <a:endParaRPr lang="en-US" sz="1200" dirty="0">
                        <a:latin typeface="Inter" charset="0"/>
                        <a:ea typeface="Inter" charset="0"/>
                        <a:cs typeface="Inter" charset="0"/>
                      </a:endParaRPr>
                    </a:p>
                  </a:txBody>
                  <a:tcPr marL="76200" marR="76200" marT="76200" marB="76200" anchor="t">
                    <a:lnL w="6350" cap="flat" cmpd="sng" algn="ctr">
                      <a:solidFill>
                        <a:srgbClr val="A8D8F0"/>
                      </a:solidFill>
                      <a:prstDash val="solid"/>
                      <a:round/>
                      <a:headEnd type="none" w="med" len="med"/>
                      <a:tailEnd type="none" w="med" len="med"/>
                    </a:lnL>
                    <a:lnR w="6350" cap="flat" cmpd="sng" algn="ctr">
                      <a:solidFill>
                        <a:srgbClr val="A8D8F0"/>
                      </a:solidFill>
                      <a:prstDash val="solid"/>
                      <a:round/>
                      <a:headEnd type="none" w="med" len="med"/>
                      <a:tailEnd type="none" w="med" len="med"/>
                    </a:lnR>
                    <a:lnT w="6350" cap="flat" cmpd="sng" algn="ctr">
                      <a:solidFill>
                        <a:srgbClr val="A8D8F0"/>
                      </a:solidFill>
                      <a:prstDash val="solid"/>
                      <a:round/>
                      <a:headEnd type="none" w="med" len="med"/>
                      <a:tailEnd type="none" w="med" len="med"/>
                    </a:lnT>
                    <a:lnB w="6350" cap="flat" cmpd="sng" algn="ctr">
                      <a:solidFill>
                        <a:srgbClr val="A8D8F0"/>
                      </a:solidFill>
                      <a:prstDash val="solid"/>
                      <a:round/>
                      <a:headEnd type="none" w="med" len="med"/>
                      <a:tailEnd type="none" w="med" len="med"/>
                    </a:lnB>
                    <a:solidFill>
                      <a:srgbClr val="F4FAFD"/>
                    </a:solidFill>
                  </a:tcPr>
                </a:tc>
                <a:tc>
                  <a:txBody>
                    <a:bodyPr/>
                    <a:lstStyle/>
                    <a:p>
                      <a:pPr indent="0" marL="0">
                        <a:buNone/>
                      </a:pPr>
                      <a:r>
                        <a:rPr lang="en-US" sz="1200" dirty="0">
                          <a:solidFill>
                            <a:srgbClr val="0A2540"/>
                          </a:solidFill>
                          <a:latin typeface="Inter" pitchFamily="34" charset="0"/>
                          <a:ea typeface="Inter" pitchFamily="34" charset="-122"/>
                          <a:cs typeface="Inter" pitchFamily="34" charset="-120"/>
                        </a:rPr>
                        <a:t>Report unaided brand awareness among SMB owners who received an Intuit answer, measured monthly.</a:t>
                      </a:r>
                      <a:endParaRPr lang="en-US" sz="1200" dirty="0">
                        <a:latin typeface="Inter" charset="0"/>
                        <a:ea typeface="Inter" charset="0"/>
                        <a:cs typeface="Inter" charset="0"/>
                      </a:endParaRPr>
                    </a:p>
                  </a:txBody>
                  <a:tcPr marL="76200" marR="76200" marT="76200" marB="76200" anchor="t">
                    <a:lnL w="6350" cap="flat" cmpd="sng" algn="ctr">
                      <a:solidFill>
                        <a:srgbClr val="A8D8F0"/>
                      </a:solidFill>
                      <a:prstDash val="solid"/>
                      <a:round/>
                      <a:headEnd type="none" w="med" len="med"/>
                      <a:tailEnd type="none" w="med" len="med"/>
                    </a:lnL>
                    <a:lnR w="6350" cap="flat" cmpd="sng" algn="ctr">
                      <a:solidFill>
                        <a:srgbClr val="A8D8F0"/>
                      </a:solidFill>
                      <a:prstDash val="solid"/>
                      <a:round/>
                      <a:headEnd type="none" w="med" len="med"/>
                      <a:tailEnd type="none" w="med" len="med"/>
                    </a:lnR>
                    <a:lnT w="6350" cap="flat" cmpd="sng" algn="ctr">
                      <a:solidFill>
                        <a:srgbClr val="A8D8F0"/>
                      </a:solidFill>
                      <a:prstDash val="solid"/>
                      <a:round/>
                      <a:headEnd type="none" w="med" len="med"/>
                      <a:tailEnd type="none" w="med" len="med"/>
                    </a:lnT>
                    <a:lnB w="6350" cap="flat" cmpd="sng" algn="ctr">
                      <a:solidFill>
                        <a:srgbClr val="A8D8F0"/>
                      </a:solidFill>
                      <a:prstDash val="solid"/>
                      <a:round/>
                      <a:headEnd type="none" w="med" len="med"/>
                      <a:tailEnd type="none" w="med" len="med"/>
                    </a:lnB>
                  </a:tcPr>
                </a:tc>
              </a:tr>
            </a:tbl>
          </a:graphicData>
        </a:graphic>
      </p:graphicFrame>
      <p:sp>
        <p:nvSpPr>
          <p:cNvPr id="4" name="Shape 1"/>
          <p:cNvSpPr/>
          <p:nvPr/>
        </p:nvSpPr>
        <p:spPr>
          <a:xfrm>
            <a:off x="548640" y="5989320"/>
            <a:ext cx="310896" cy="310896"/>
          </a:xfrm>
          <a:prstGeom prst="ellipse">
            <a:avLst/>
          </a:prstGeom>
          <a:solidFill>
            <a:srgbClr val="0A2540"/>
          </a:solidFill>
          <a:ln/>
        </p:spPr>
      </p:sp>
      <p:sp>
        <p:nvSpPr>
          <p:cNvPr id="5" name="Text 2"/>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Inter" pitchFamily="34" charset="0"/>
                <a:ea typeface="Inter" pitchFamily="34" charset="-122"/>
                <a:cs typeface="Inter" pitchFamily="34" charset="-120"/>
              </a:rPr>
              <a:t>3</a:t>
            </a:r>
            <a:endParaRPr lang="en-US" sz="1100" dirty="0"/>
          </a:p>
        </p:txBody>
      </p:sp>
      <p:sp>
        <p:nvSpPr>
          <p:cNvPr id="6" name="Text 3"/>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5B7186"/>
                </a:solidFill>
                <a:latin typeface="Inter" pitchFamily="34" charset="0"/>
                <a:ea typeface="Inter" pitchFamily="34" charset="-122"/>
                <a:cs typeface="Inter" pitchFamily="34" charset="-120"/>
              </a:rPr>
              <a:t>Intuit (reference brand, KEN test only) · Strategy · Vane and Ellis</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0A2540"/>
                </a:solidFill>
                <a:latin typeface="Inter" pitchFamily="34" charset="0"/>
                <a:ea typeface="Inter" pitchFamily="34" charset="-122"/>
                <a:cs typeface="Inter" pitchFamily="34" charset="-120"/>
              </a:rPr>
              <a:t>Situation</a:t>
            </a:r>
            <a:endParaRPr lang="en-US" sz="28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48640" y="1554480"/>
          <a:ext cx="11064240" cy="914400"/>
        </p:xfrm>
        <a:graphic>
          <a:graphicData uri="http://schemas.openxmlformats.org/drawingml/2006/table">
            <a:tbl>
              <a:tblPr/>
              <a:tblGrid>
                <a:gridCol w="2926080"/>
                <a:gridCol w="8138160"/>
              </a:tblGrid>
              <a:tr h="0">
                <a:tc>
                  <a:txBody>
                    <a:bodyPr/>
                    <a:lstStyle/>
                    <a:p>
                      <a:pPr indent="0" marL="0">
                        <a:buNone/>
                      </a:pPr>
                      <a:r>
                        <a:rPr lang="en-US" sz="1200" b="1" dirty="0">
                          <a:solidFill>
                            <a:srgbClr val="0A2540"/>
                          </a:solidFill>
                          <a:latin typeface="Inter" pitchFamily="34" charset="0"/>
                          <a:ea typeface="Inter" pitchFamily="34" charset="-122"/>
                          <a:cs typeface="Inter" pitchFamily="34" charset="-120"/>
                        </a:rPr>
                        <a:t>Current Risk</a:t>
                      </a:r>
                      <a:endParaRPr lang="en-US" sz="1200" dirty="0">
                        <a:latin typeface="Inter" charset="0"/>
                        <a:ea typeface="Inter" charset="0"/>
                        <a:cs typeface="Inter" charset="0"/>
                      </a:endParaRPr>
                    </a:p>
                  </a:txBody>
                  <a:tcPr marL="76200" marR="76200" marT="76200" marB="76200" anchor="t">
                    <a:lnL w="6350" cap="flat" cmpd="sng" algn="ctr">
                      <a:solidFill>
                        <a:srgbClr val="A8D8F0"/>
                      </a:solidFill>
                      <a:prstDash val="solid"/>
                      <a:round/>
                      <a:headEnd type="none" w="med" len="med"/>
                      <a:tailEnd type="none" w="med" len="med"/>
                    </a:lnL>
                    <a:lnR w="6350" cap="flat" cmpd="sng" algn="ctr">
                      <a:solidFill>
                        <a:srgbClr val="A8D8F0"/>
                      </a:solidFill>
                      <a:prstDash val="solid"/>
                      <a:round/>
                      <a:headEnd type="none" w="med" len="med"/>
                      <a:tailEnd type="none" w="med" len="med"/>
                    </a:lnR>
                    <a:lnT w="6350" cap="flat" cmpd="sng" algn="ctr">
                      <a:solidFill>
                        <a:srgbClr val="A8D8F0"/>
                      </a:solidFill>
                      <a:prstDash val="solid"/>
                      <a:round/>
                      <a:headEnd type="none" w="med" len="med"/>
                      <a:tailEnd type="none" w="med" len="med"/>
                    </a:lnT>
                    <a:lnB w="6350" cap="flat" cmpd="sng" algn="ctr">
                      <a:solidFill>
                        <a:srgbClr val="A8D8F0"/>
                      </a:solidFill>
                      <a:prstDash val="solid"/>
                      <a:round/>
                      <a:headEnd type="none" w="med" len="med"/>
                      <a:tailEnd type="none" w="med" len="med"/>
                    </a:lnB>
                    <a:solidFill>
                      <a:srgbClr val="F4FAFD"/>
                    </a:solidFill>
                  </a:tcPr>
                </a:tc>
                <a:tc>
                  <a:txBody>
                    <a:bodyPr/>
                    <a:lstStyle/>
                    <a:p>
                      <a:pPr indent="0" marL="0">
                        <a:buNone/>
                      </a:pPr>
                      <a:r>
                        <a:rPr lang="en-US" sz="1200" dirty="0">
                          <a:solidFill>
                            <a:srgbClr val="0A2540"/>
                          </a:solidFill>
                          <a:latin typeface="Inter" pitchFamily="34" charset="0"/>
                          <a:ea typeface="Inter" pitchFamily="34" charset="-122"/>
                          <a:cs typeface="Inter" pitchFamily="34" charset="-120"/>
                        </a:rPr>
                        <a:t>The Creative Commons licence allows rivals to surface Intuit’s answers without Intuit’s brand, eroding the strategy’s impact. Intuit’s FY2024 revenue growth of 13 % YoY (USD 16,285 million, source: h…</a:t>
                      </a:r>
                      <a:endParaRPr lang="en-US" sz="1200" dirty="0">
                        <a:latin typeface="Inter" charset="0"/>
                        <a:ea typeface="Inter" charset="0"/>
                        <a:cs typeface="Inter" charset="0"/>
                      </a:endParaRPr>
                    </a:p>
                  </a:txBody>
                  <a:tcPr marL="76200" marR="76200" marT="76200" marB="76200" anchor="t">
                    <a:lnL w="6350" cap="flat" cmpd="sng" algn="ctr">
                      <a:solidFill>
                        <a:srgbClr val="A8D8F0"/>
                      </a:solidFill>
                      <a:prstDash val="solid"/>
                      <a:round/>
                      <a:headEnd type="none" w="med" len="med"/>
                      <a:tailEnd type="none" w="med" len="med"/>
                    </a:lnL>
                    <a:lnR w="6350" cap="flat" cmpd="sng" algn="ctr">
                      <a:solidFill>
                        <a:srgbClr val="A8D8F0"/>
                      </a:solidFill>
                      <a:prstDash val="solid"/>
                      <a:round/>
                      <a:headEnd type="none" w="med" len="med"/>
                      <a:tailEnd type="none" w="med" len="med"/>
                    </a:lnR>
                    <a:lnT w="6350" cap="flat" cmpd="sng" algn="ctr">
                      <a:solidFill>
                        <a:srgbClr val="A8D8F0"/>
                      </a:solidFill>
                      <a:prstDash val="solid"/>
                      <a:round/>
                      <a:headEnd type="none" w="med" len="med"/>
                      <a:tailEnd type="none" w="med" len="med"/>
                    </a:lnT>
                    <a:lnB w="6350" cap="flat" cmpd="sng" algn="ctr">
                      <a:solidFill>
                        <a:srgbClr val="A8D8F0"/>
                      </a:solidFill>
                      <a:prstDash val="solid"/>
                      <a:round/>
                      <a:headEnd type="none" w="med" len="med"/>
                      <a:tailEnd type="none" w="med" len="med"/>
                    </a:lnB>
                  </a:tcPr>
                </a:tc>
              </a:tr>
              <a:tr h="0">
                <a:tc>
                  <a:txBody>
                    <a:bodyPr/>
                    <a:lstStyle/>
                    <a:p>
                      <a:pPr indent="0" marL="0">
                        <a:buNone/>
                      </a:pPr>
                      <a:r>
                        <a:rPr lang="en-US" sz="1200" b="1" dirty="0">
                          <a:solidFill>
                            <a:srgbClr val="0A2540"/>
                          </a:solidFill>
                          <a:latin typeface="Inter" pitchFamily="34" charset="0"/>
                          <a:ea typeface="Inter" pitchFamily="34" charset="-122"/>
                          <a:cs typeface="Inter" pitchFamily="34" charset="-120"/>
                        </a:rPr>
                        <a:t>Category Benchmark</a:t>
                      </a:r>
                      <a:endParaRPr lang="en-US" sz="1200" dirty="0">
                        <a:latin typeface="Inter" charset="0"/>
                        <a:ea typeface="Inter" charset="0"/>
                        <a:cs typeface="Inter" charset="0"/>
                      </a:endParaRPr>
                    </a:p>
                  </a:txBody>
                  <a:tcPr marL="76200" marR="76200" marT="76200" marB="76200" anchor="t">
                    <a:lnL w="6350" cap="flat" cmpd="sng" algn="ctr">
                      <a:solidFill>
                        <a:srgbClr val="A8D8F0"/>
                      </a:solidFill>
                      <a:prstDash val="solid"/>
                      <a:round/>
                      <a:headEnd type="none" w="med" len="med"/>
                      <a:tailEnd type="none" w="med" len="med"/>
                    </a:lnL>
                    <a:lnR w="6350" cap="flat" cmpd="sng" algn="ctr">
                      <a:solidFill>
                        <a:srgbClr val="A8D8F0"/>
                      </a:solidFill>
                      <a:prstDash val="solid"/>
                      <a:round/>
                      <a:headEnd type="none" w="med" len="med"/>
                      <a:tailEnd type="none" w="med" len="med"/>
                    </a:lnR>
                    <a:lnT w="6350" cap="flat" cmpd="sng" algn="ctr">
                      <a:solidFill>
                        <a:srgbClr val="A8D8F0"/>
                      </a:solidFill>
                      <a:prstDash val="solid"/>
                      <a:round/>
                      <a:headEnd type="none" w="med" len="med"/>
                      <a:tailEnd type="none" w="med" len="med"/>
                    </a:lnT>
                    <a:lnB w="6350" cap="flat" cmpd="sng" algn="ctr">
                      <a:solidFill>
                        <a:srgbClr val="A8D8F0"/>
                      </a:solidFill>
                      <a:prstDash val="solid"/>
                      <a:round/>
                      <a:headEnd type="none" w="med" len="med"/>
                      <a:tailEnd type="none" w="med" len="med"/>
                    </a:lnB>
                    <a:solidFill>
                      <a:srgbClr val="F4FAFD"/>
                    </a:solidFill>
                  </a:tcPr>
                </a:tc>
                <a:tc>
                  <a:txBody>
                    <a:bodyPr/>
                    <a:lstStyle/>
                    <a:p>
                      <a:pPr indent="0" marL="0">
                        <a:buNone/>
                      </a:pPr>
                      <a:r>
                        <a:rPr lang="en-US" sz="1200" dirty="0">
                          <a:solidFill>
                            <a:srgbClr val="0A2540"/>
                          </a:solidFill>
                          <a:latin typeface="Inter" pitchFamily="34" charset="0"/>
                          <a:ea typeface="Inter" pitchFamily="34" charset="-122"/>
                          <a:cs typeface="Inter" pitchFamily="34" charset="-120"/>
                        </a:rPr>
                        <a:t>High-growth accounting firms out-invest peers in content, SEO and marketing technology, treating digital visibility as a growth engine (BEL-ACCOUNTING-005, source: https://www.cpagrowthguides.com/how…</a:t>
                      </a:r>
                      <a:endParaRPr lang="en-US" sz="1200" dirty="0">
                        <a:latin typeface="Inter" charset="0"/>
                        <a:ea typeface="Inter" charset="0"/>
                        <a:cs typeface="Inter" charset="0"/>
                      </a:endParaRPr>
                    </a:p>
                  </a:txBody>
                  <a:tcPr marL="76200" marR="76200" marT="76200" marB="76200" anchor="t">
                    <a:lnL w="6350" cap="flat" cmpd="sng" algn="ctr">
                      <a:solidFill>
                        <a:srgbClr val="A8D8F0"/>
                      </a:solidFill>
                      <a:prstDash val="solid"/>
                      <a:round/>
                      <a:headEnd type="none" w="med" len="med"/>
                      <a:tailEnd type="none" w="med" len="med"/>
                    </a:lnL>
                    <a:lnR w="6350" cap="flat" cmpd="sng" algn="ctr">
                      <a:solidFill>
                        <a:srgbClr val="A8D8F0"/>
                      </a:solidFill>
                      <a:prstDash val="solid"/>
                      <a:round/>
                      <a:headEnd type="none" w="med" len="med"/>
                      <a:tailEnd type="none" w="med" len="med"/>
                    </a:lnR>
                    <a:lnT w="6350" cap="flat" cmpd="sng" algn="ctr">
                      <a:solidFill>
                        <a:srgbClr val="A8D8F0"/>
                      </a:solidFill>
                      <a:prstDash val="solid"/>
                      <a:round/>
                      <a:headEnd type="none" w="med" len="med"/>
                      <a:tailEnd type="none" w="med" len="med"/>
                    </a:lnT>
                    <a:lnB w="6350" cap="flat" cmpd="sng" algn="ctr">
                      <a:solidFill>
                        <a:srgbClr val="A8D8F0"/>
                      </a:solidFill>
                      <a:prstDash val="solid"/>
                      <a:round/>
                      <a:headEnd type="none" w="med" len="med"/>
                      <a:tailEnd type="none" w="med" len="med"/>
                    </a:lnB>
                  </a:tcPr>
                </a:tc>
              </a:tr>
              <a:tr h="0">
                <a:tc>
                  <a:txBody>
                    <a:bodyPr/>
                    <a:lstStyle/>
                    <a:p>
                      <a:pPr indent="0" marL="0">
                        <a:buNone/>
                      </a:pPr>
                      <a:r>
                        <a:rPr lang="en-US" sz="1200" b="1" dirty="0">
                          <a:solidFill>
                            <a:srgbClr val="0A2540"/>
                          </a:solidFill>
                          <a:latin typeface="Inter" pitchFamily="34" charset="0"/>
                          <a:ea typeface="Inter" pitchFamily="34" charset="-122"/>
                          <a:cs typeface="Inter" pitchFamily="34" charset="-120"/>
                        </a:rPr>
                        <a:t>Intuit’s Ai First Thought Leadership Strategy</a:t>
                      </a:r>
                      <a:endParaRPr lang="en-US" sz="1200" dirty="0">
                        <a:latin typeface="Inter" charset="0"/>
                        <a:ea typeface="Inter" charset="0"/>
                        <a:cs typeface="Inter" charset="0"/>
                      </a:endParaRPr>
                    </a:p>
                  </a:txBody>
                  <a:tcPr marL="76200" marR="76200" marT="76200" marB="76200" anchor="t">
                    <a:lnL w="6350" cap="flat" cmpd="sng" algn="ctr">
                      <a:solidFill>
                        <a:srgbClr val="A8D8F0"/>
                      </a:solidFill>
                      <a:prstDash val="solid"/>
                      <a:round/>
                      <a:headEnd type="none" w="med" len="med"/>
                      <a:tailEnd type="none" w="med" len="med"/>
                    </a:lnL>
                    <a:lnR w="6350" cap="flat" cmpd="sng" algn="ctr">
                      <a:solidFill>
                        <a:srgbClr val="A8D8F0"/>
                      </a:solidFill>
                      <a:prstDash val="solid"/>
                      <a:round/>
                      <a:headEnd type="none" w="med" len="med"/>
                      <a:tailEnd type="none" w="med" len="med"/>
                    </a:lnR>
                    <a:lnT w="6350" cap="flat" cmpd="sng" algn="ctr">
                      <a:solidFill>
                        <a:srgbClr val="A8D8F0"/>
                      </a:solidFill>
                      <a:prstDash val="solid"/>
                      <a:round/>
                      <a:headEnd type="none" w="med" len="med"/>
                      <a:tailEnd type="none" w="med" len="med"/>
                    </a:lnT>
                    <a:lnB w="6350" cap="flat" cmpd="sng" algn="ctr">
                      <a:solidFill>
                        <a:srgbClr val="A8D8F0"/>
                      </a:solidFill>
                      <a:prstDash val="solid"/>
                      <a:round/>
                      <a:headEnd type="none" w="med" len="med"/>
                      <a:tailEnd type="none" w="med" len="med"/>
                    </a:lnB>
                    <a:solidFill>
                      <a:srgbClr val="F4FAFD"/>
                    </a:solidFill>
                  </a:tcPr>
                </a:tc>
                <a:tc>
                  <a:txBody>
                    <a:bodyPr/>
                    <a:lstStyle/>
                    <a:p>
                      <a:pPr indent="0" marL="0">
                        <a:buNone/>
                      </a:pPr>
                      <a:r>
                        <a:rPr lang="en-US" sz="1200" dirty="0">
                          <a:solidFill>
                            <a:srgbClr val="0A2540"/>
                          </a:solidFill>
                          <a:latin typeface="Inter" pitchFamily="34" charset="0"/>
                          <a:ea typeface="Inter" pitchFamily="34" charset="-122"/>
                          <a:cs typeface="Inter" pitchFamily="34" charset="-120"/>
                        </a:rPr>
                        <a:t>Intuit will publish a dataset of 500 small business accounting questions and answers under Creative Commons, aiming to become the default AI response. Success is measured by share-of-search (KPI-SOS)…</a:t>
                      </a:r>
                      <a:endParaRPr lang="en-US" sz="1200" dirty="0">
                        <a:latin typeface="Inter" charset="0"/>
                        <a:ea typeface="Inter" charset="0"/>
                        <a:cs typeface="Inter" charset="0"/>
                      </a:endParaRPr>
                    </a:p>
                  </a:txBody>
                  <a:tcPr marL="76200" marR="76200" marT="76200" marB="76200" anchor="t">
                    <a:lnL w="6350" cap="flat" cmpd="sng" algn="ctr">
                      <a:solidFill>
                        <a:srgbClr val="A8D8F0"/>
                      </a:solidFill>
                      <a:prstDash val="solid"/>
                      <a:round/>
                      <a:headEnd type="none" w="med" len="med"/>
                      <a:tailEnd type="none" w="med" len="med"/>
                    </a:lnL>
                    <a:lnR w="6350" cap="flat" cmpd="sng" algn="ctr">
                      <a:solidFill>
                        <a:srgbClr val="A8D8F0"/>
                      </a:solidFill>
                      <a:prstDash val="solid"/>
                      <a:round/>
                      <a:headEnd type="none" w="med" len="med"/>
                      <a:tailEnd type="none" w="med" len="med"/>
                    </a:lnR>
                    <a:lnT w="6350" cap="flat" cmpd="sng" algn="ctr">
                      <a:solidFill>
                        <a:srgbClr val="A8D8F0"/>
                      </a:solidFill>
                      <a:prstDash val="solid"/>
                      <a:round/>
                      <a:headEnd type="none" w="med" len="med"/>
                      <a:tailEnd type="none" w="med" len="med"/>
                    </a:lnT>
                    <a:lnB w="6350" cap="flat" cmpd="sng" algn="ctr">
                      <a:solidFill>
                        <a:srgbClr val="A8D8F0"/>
                      </a:solidFill>
                      <a:prstDash val="solid"/>
                      <a:round/>
                      <a:headEnd type="none" w="med" len="med"/>
                      <a:tailEnd type="none" w="med" len="med"/>
                    </a:lnB>
                  </a:tcPr>
                </a:tc>
              </a:tr>
            </a:tbl>
          </a:graphicData>
        </a:graphic>
      </p:graphicFrame>
      <p:sp>
        <p:nvSpPr>
          <p:cNvPr id="4" name="Shape 1"/>
          <p:cNvSpPr/>
          <p:nvPr/>
        </p:nvSpPr>
        <p:spPr>
          <a:xfrm>
            <a:off x="548640" y="5989320"/>
            <a:ext cx="310896" cy="310896"/>
          </a:xfrm>
          <a:prstGeom prst="ellipse">
            <a:avLst/>
          </a:prstGeom>
          <a:solidFill>
            <a:srgbClr val="0A2540"/>
          </a:solidFill>
          <a:ln/>
        </p:spPr>
      </p:sp>
      <p:sp>
        <p:nvSpPr>
          <p:cNvPr id="5" name="Text 2"/>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Inter" pitchFamily="34" charset="0"/>
                <a:ea typeface="Inter" pitchFamily="34" charset="-122"/>
                <a:cs typeface="Inter" pitchFamily="34" charset="-120"/>
              </a:rPr>
              <a:t>4</a:t>
            </a:r>
            <a:endParaRPr lang="en-US" sz="1100" dirty="0"/>
          </a:p>
        </p:txBody>
      </p:sp>
      <p:sp>
        <p:nvSpPr>
          <p:cNvPr id="6" name="Text 3"/>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5B7186"/>
                </a:solidFill>
                <a:latin typeface="Inter" pitchFamily="34" charset="0"/>
                <a:ea typeface="Inter" pitchFamily="34" charset="-122"/>
                <a:cs typeface="Inter" pitchFamily="34" charset="-120"/>
              </a:rPr>
              <a:t>Intuit (reference brand, KEN test only) · Strategy · Vane and Ellis</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0A2540"/>
                </a:solidFill>
                <a:latin typeface="Inter" pitchFamily="34" charset="0"/>
                <a:ea typeface="Inter" pitchFamily="34" charset="-122"/>
                <a:cs typeface="Inter" pitchFamily="34" charset="-120"/>
              </a:rPr>
              <a:t>What Changes</a:t>
            </a:r>
            <a:endParaRPr lang="en-US" sz="28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548640" y="1554480"/>
          <a:ext cx="11064240" cy="914400"/>
        </p:xfrm>
        <a:graphic>
          <a:graphicData uri="http://schemas.openxmlformats.org/drawingml/2006/table">
            <a:tbl>
              <a:tblPr/>
              <a:tblGrid>
                <a:gridCol w="2926080"/>
                <a:gridCol w="8138160"/>
              </a:tblGrid>
              <a:tr h="0">
                <a:tc>
                  <a:txBody>
                    <a:bodyPr/>
                    <a:lstStyle/>
                    <a:p>
                      <a:pPr indent="0" marL="0">
                        <a:buNone/>
                      </a:pPr>
                      <a:r>
                        <a:rPr lang="en-US" sz="1200" b="1" dirty="0">
                          <a:solidFill>
                            <a:srgbClr val="0A2540"/>
                          </a:solidFill>
                          <a:latin typeface="Inter" pitchFamily="34" charset="0"/>
                          <a:ea typeface="Inter" pitchFamily="34" charset="-122"/>
                          <a:cs typeface="Inter" pitchFamily="34" charset="-120"/>
                        </a:rPr>
                        <a:t>From Invisible To Visible</a:t>
                      </a:r>
                      <a:endParaRPr lang="en-US" sz="1200" dirty="0">
                        <a:latin typeface="Inter" charset="0"/>
                        <a:ea typeface="Inter" charset="0"/>
                        <a:cs typeface="Inter" charset="0"/>
                      </a:endParaRPr>
                    </a:p>
                  </a:txBody>
                  <a:tcPr marL="76200" marR="76200" marT="76200" marB="76200" anchor="t">
                    <a:lnL w="6350" cap="flat" cmpd="sng" algn="ctr">
                      <a:solidFill>
                        <a:srgbClr val="A8D8F0"/>
                      </a:solidFill>
                      <a:prstDash val="solid"/>
                      <a:round/>
                      <a:headEnd type="none" w="med" len="med"/>
                      <a:tailEnd type="none" w="med" len="med"/>
                    </a:lnL>
                    <a:lnR w="6350" cap="flat" cmpd="sng" algn="ctr">
                      <a:solidFill>
                        <a:srgbClr val="A8D8F0"/>
                      </a:solidFill>
                      <a:prstDash val="solid"/>
                      <a:round/>
                      <a:headEnd type="none" w="med" len="med"/>
                      <a:tailEnd type="none" w="med" len="med"/>
                    </a:lnR>
                    <a:lnT w="6350" cap="flat" cmpd="sng" algn="ctr">
                      <a:solidFill>
                        <a:srgbClr val="A8D8F0"/>
                      </a:solidFill>
                      <a:prstDash val="solid"/>
                      <a:round/>
                      <a:headEnd type="none" w="med" len="med"/>
                      <a:tailEnd type="none" w="med" len="med"/>
                    </a:lnT>
                    <a:lnB w="6350" cap="flat" cmpd="sng" algn="ctr">
                      <a:solidFill>
                        <a:srgbClr val="A8D8F0"/>
                      </a:solidFill>
                      <a:prstDash val="solid"/>
                      <a:round/>
                      <a:headEnd type="none" w="med" len="med"/>
                      <a:tailEnd type="none" w="med" len="med"/>
                    </a:lnB>
                    <a:solidFill>
                      <a:srgbClr val="F4FAFD"/>
                    </a:solidFill>
                  </a:tcPr>
                </a:tc>
                <a:tc>
                  <a:txBody>
                    <a:bodyPr/>
                    <a:lstStyle/>
                    <a:p>
                      <a:pPr indent="0" marL="0">
                        <a:buNone/>
                      </a:pPr>
                      <a:r>
                        <a:rPr lang="en-US" sz="1200" dirty="0">
                          <a:solidFill>
                            <a:srgbClr val="0A2540"/>
                          </a:solidFill>
                          <a:latin typeface="Inter" pitchFamily="34" charset="0"/>
                          <a:ea typeface="Inter" pitchFamily="34" charset="-122"/>
                          <a:cs typeface="Inter" pitchFamily="34" charset="-120"/>
                        </a:rPr>
                        <a:t>Unaided brand awareness among SMB owners who received an Intuit answer rises from an opening proxy of 12 % (category standard for unaided awareness in accounting, source: https://hingemarketing.com/b…</a:t>
                      </a:r>
                      <a:endParaRPr lang="en-US" sz="1200" dirty="0">
                        <a:latin typeface="Inter" charset="0"/>
                        <a:ea typeface="Inter" charset="0"/>
                        <a:cs typeface="Inter" charset="0"/>
                      </a:endParaRPr>
                    </a:p>
                  </a:txBody>
                  <a:tcPr marL="76200" marR="76200" marT="76200" marB="76200" anchor="t">
                    <a:lnL w="6350" cap="flat" cmpd="sng" algn="ctr">
                      <a:solidFill>
                        <a:srgbClr val="A8D8F0"/>
                      </a:solidFill>
                      <a:prstDash val="solid"/>
                      <a:round/>
                      <a:headEnd type="none" w="med" len="med"/>
                      <a:tailEnd type="none" w="med" len="med"/>
                    </a:lnL>
                    <a:lnR w="6350" cap="flat" cmpd="sng" algn="ctr">
                      <a:solidFill>
                        <a:srgbClr val="A8D8F0"/>
                      </a:solidFill>
                      <a:prstDash val="solid"/>
                      <a:round/>
                      <a:headEnd type="none" w="med" len="med"/>
                      <a:tailEnd type="none" w="med" len="med"/>
                    </a:lnR>
                    <a:lnT w="6350" cap="flat" cmpd="sng" algn="ctr">
                      <a:solidFill>
                        <a:srgbClr val="A8D8F0"/>
                      </a:solidFill>
                      <a:prstDash val="solid"/>
                      <a:round/>
                      <a:headEnd type="none" w="med" len="med"/>
                      <a:tailEnd type="none" w="med" len="med"/>
                    </a:lnT>
                    <a:lnB w="6350" cap="flat" cmpd="sng" algn="ctr">
                      <a:solidFill>
                        <a:srgbClr val="A8D8F0"/>
                      </a:solidFill>
                      <a:prstDash val="solid"/>
                      <a:round/>
                      <a:headEnd type="none" w="med" len="med"/>
                      <a:tailEnd type="none" w="med" len="med"/>
                    </a:lnB>
                  </a:tcPr>
                </a:tc>
              </a:tr>
              <a:tr h="0">
                <a:tc>
                  <a:txBody>
                    <a:bodyPr/>
                    <a:lstStyle/>
                    <a:p>
                      <a:pPr indent="0" marL="0">
                        <a:buNone/>
                      </a:pPr>
                      <a:r>
                        <a:rPr lang="en-US" sz="1200" b="1" dirty="0">
                          <a:solidFill>
                            <a:srgbClr val="0A2540"/>
                          </a:solidFill>
                          <a:latin typeface="Inter" pitchFamily="34" charset="0"/>
                          <a:ea typeface="Inter" pitchFamily="34" charset="-122"/>
                          <a:cs typeface="Inter" pitchFamily="34" charset="-120"/>
                        </a:rPr>
                        <a:t>From A Creative Commons Dataset To A Branded Asset</a:t>
                      </a:r>
                      <a:endParaRPr lang="en-US" sz="1200" dirty="0">
                        <a:latin typeface="Inter" charset="0"/>
                        <a:ea typeface="Inter" charset="0"/>
                        <a:cs typeface="Inter" charset="0"/>
                      </a:endParaRPr>
                    </a:p>
                  </a:txBody>
                  <a:tcPr marL="76200" marR="76200" marT="76200" marB="76200" anchor="t">
                    <a:lnL w="6350" cap="flat" cmpd="sng" algn="ctr">
                      <a:solidFill>
                        <a:srgbClr val="A8D8F0"/>
                      </a:solidFill>
                      <a:prstDash val="solid"/>
                      <a:round/>
                      <a:headEnd type="none" w="med" len="med"/>
                      <a:tailEnd type="none" w="med" len="med"/>
                    </a:lnL>
                    <a:lnR w="6350" cap="flat" cmpd="sng" algn="ctr">
                      <a:solidFill>
                        <a:srgbClr val="A8D8F0"/>
                      </a:solidFill>
                      <a:prstDash val="solid"/>
                      <a:round/>
                      <a:headEnd type="none" w="med" len="med"/>
                      <a:tailEnd type="none" w="med" len="med"/>
                    </a:lnR>
                    <a:lnT w="6350" cap="flat" cmpd="sng" algn="ctr">
                      <a:solidFill>
                        <a:srgbClr val="A8D8F0"/>
                      </a:solidFill>
                      <a:prstDash val="solid"/>
                      <a:round/>
                      <a:headEnd type="none" w="med" len="med"/>
                      <a:tailEnd type="none" w="med" len="med"/>
                    </a:lnT>
                    <a:lnB w="6350" cap="flat" cmpd="sng" algn="ctr">
                      <a:solidFill>
                        <a:srgbClr val="A8D8F0"/>
                      </a:solidFill>
                      <a:prstDash val="solid"/>
                      <a:round/>
                      <a:headEnd type="none" w="med" len="med"/>
                      <a:tailEnd type="none" w="med" len="med"/>
                    </a:lnB>
                    <a:solidFill>
                      <a:srgbClr val="F4FAFD"/>
                    </a:solidFill>
                  </a:tcPr>
                </a:tc>
                <a:tc>
                  <a:txBody>
                    <a:bodyPr/>
                    <a:lstStyle/>
                    <a:p>
                      <a:pPr indent="0" marL="0">
                        <a:buNone/>
                      </a:pPr>
                      <a:r>
                        <a:rPr lang="en-US" sz="1200" dirty="0">
                          <a:solidFill>
                            <a:srgbClr val="0A2540"/>
                          </a:solidFill>
                          <a:latin typeface="Inter" pitchFamily="34" charset="0"/>
                          <a:ea typeface="Inter" pitchFamily="34" charset="-122"/>
                          <a:cs typeface="Inter" pitchFamily="34" charset="-120"/>
                        </a:rPr>
                        <a:t>The 500 questions become Intuit’s proprietary asset, surfaced by agents with Intuit’s brand embedded as the source. Share-of-search for the questions rises from an opening proxy of 15 % (category sta…</a:t>
                      </a:r>
                      <a:endParaRPr lang="en-US" sz="1200" dirty="0">
                        <a:latin typeface="Inter" charset="0"/>
                        <a:ea typeface="Inter" charset="0"/>
                        <a:cs typeface="Inter" charset="0"/>
                      </a:endParaRPr>
                    </a:p>
                  </a:txBody>
                  <a:tcPr marL="76200" marR="76200" marT="76200" marB="76200" anchor="t">
                    <a:lnL w="6350" cap="flat" cmpd="sng" algn="ctr">
                      <a:solidFill>
                        <a:srgbClr val="A8D8F0"/>
                      </a:solidFill>
                      <a:prstDash val="solid"/>
                      <a:round/>
                      <a:headEnd type="none" w="med" len="med"/>
                      <a:tailEnd type="none" w="med" len="med"/>
                    </a:lnL>
                    <a:lnR w="6350" cap="flat" cmpd="sng" algn="ctr">
                      <a:solidFill>
                        <a:srgbClr val="A8D8F0"/>
                      </a:solidFill>
                      <a:prstDash val="solid"/>
                      <a:round/>
                      <a:headEnd type="none" w="med" len="med"/>
                      <a:tailEnd type="none" w="med" len="med"/>
                    </a:lnR>
                    <a:lnT w="6350" cap="flat" cmpd="sng" algn="ctr">
                      <a:solidFill>
                        <a:srgbClr val="A8D8F0"/>
                      </a:solidFill>
                      <a:prstDash val="solid"/>
                      <a:round/>
                      <a:headEnd type="none" w="med" len="med"/>
                      <a:tailEnd type="none" w="med" len="med"/>
                    </a:lnT>
                    <a:lnB w="6350" cap="flat" cmpd="sng" algn="ctr">
                      <a:solidFill>
                        <a:srgbClr val="A8D8F0"/>
                      </a:solidFill>
                      <a:prstDash val="solid"/>
                      <a:round/>
                      <a:headEnd type="none" w="med" len="med"/>
                      <a:tailEnd type="none" w="med" len="med"/>
                    </a:lnB>
                  </a:tcPr>
                </a:tc>
              </a:tr>
            </a:tbl>
          </a:graphicData>
        </a:graphic>
      </p:graphicFrame>
      <p:sp>
        <p:nvSpPr>
          <p:cNvPr id="4" name="Shape 1"/>
          <p:cNvSpPr/>
          <p:nvPr/>
        </p:nvSpPr>
        <p:spPr>
          <a:xfrm>
            <a:off x="548640" y="5989320"/>
            <a:ext cx="310896" cy="310896"/>
          </a:xfrm>
          <a:prstGeom prst="ellipse">
            <a:avLst/>
          </a:prstGeom>
          <a:solidFill>
            <a:srgbClr val="0A2540"/>
          </a:solidFill>
          <a:ln/>
        </p:spPr>
      </p:sp>
      <p:sp>
        <p:nvSpPr>
          <p:cNvPr id="5" name="Text 2"/>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Inter" pitchFamily="34" charset="0"/>
                <a:ea typeface="Inter" pitchFamily="34" charset="-122"/>
                <a:cs typeface="Inter" pitchFamily="34" charset="-120"/>
              </a:rPr>
              <a:t>5</a:t>
            </a:r>
            <a:endParaRPr lang="en-US" sz="1100" dirty="0"/>
          </a:p>
        </p:txBody>
      </p:sp>
      <p:sp>
        <p:nvSpPr>
          <p:cNvPr id="6" name="Text 3"/>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5B7186"/>
                </a:solidFill>
                <a:latin typeface="Inter" pitchFamily="34" charset="0"/>
                <a:ea typeface="Inter" pitchFamily="34" charset="-122"/>
                <a:cs typeface="Inter" pitchFamily="34" charset="-120"/>
              </a:rPr>
              <a:t>Intuit (reference brand, KEN test only) · Strategy · Vane and Ellis</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0A2540"/>
                </a:solidFill>
                <a:latin typeface="Inter" pitchFamily="34" charset="0"/>
                <a:ea typeface="Inter" pitchFamily="34" charset="-122"/>
                <a:cs typeface="Inter" pitchFamily="34" charset="-120"/>
              </a:rPr>
              <a:t>Why Us</a:t>
            </a:r>
            <a:endParaRPr lang="en-US" sz="2800" dirty="0"/>
          </a:p>
        </p:txBody>
      </p:sp>
      <p:sp>
        <p:nvSpPr>
          <p:cNvPr id="3" name="Text 1"/>
          <p:cNvSpPr/>
          <p:nvPr/>
        </p:nvSpPr>
        <p:spPr>
          <a:xfrm>
            <a:off x="548640" y="1554480"/>
            <a:ext cx="11064240" cy="3931920"/>
          </a:xfrm>
          <a:prstGeom prst="rect">
            <a:avLst/>
          </a:prstGeom>
          <a:noFill/>
          <a:ln/>
        </p:spPr>
        <p:txBody>
          <a:bodyPr wrap="square" lIns="0" tIns="0" rIns="0" bIns="0" rtlCol="0" anchor="t"/>
          <a:lstStyle/>
          <a:p>
            <a:pPr indent="0" marL="0">
              <a:buNone/>
            </a:pPr>
            <a:r>
              <a:rPr lang="en-US" sz="1500" dirty="0">
                <a:solidFill>
                  <a:srgbClr val="0A2540"/>
                </a:solidFill>
                <a:latin typeface="Inter" pitchFamily="34" charset="0"/>
                <a:ea typeface="Inter" pitchFamily="34" charset="-122"/>
                <a:cs typeface="Inter" pitchFamily="34" charset="-120"/>
              </a:rPr>
              <a:t>No rival can embed a brand as the source of an answer while the dataset is Creative Commons. KEN locks the dataset to Intuit’s brand and measures every interaction in real time.</a:t>
            </a:r>
            <a:endParaRPr lang="en-US" sz="1500" dirty="0"/>
          </a:p>
        </p:txBody>
      </p:sp>
      <p:sp>
        <p:nvSpPr>
          <p:cNvPr id="4" name="Shape 2"/>
          <p:cNvSpPr/>
          <p:nvPr/>
        </p:nvSpPr>
        <p:spPr>
          <a:xfrm>
            <a:off x="548640" y="5989320"/>
            <a:ext cx="310896" cy="310896"/>
          </a:xfrm>
          <a:prstGeom prst="ellipse">
            <a:avLst/>
          </a:prstGeom>
          <a:solidFill>
            <a:srgbClr val="0A2540"/>
          </a:solidFill>
          <a:ln/>
        </p:spPr>
      </p:sp>
      <p:sp>
        <p:nvSpPr>
          <p:cNvPr id="5" name="Text 3"/>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Inter" pitchFamily="34" charset="0"/>
                <a:ea typeface="Inter" pitchFamily="34" charset="-122"/>
                <a:cs typeface="Inter" pitchFamily="34" charset="-120"/>
              </a:rPr>
              <a:t>6</a:t>
            </a:r>
            <a:endParaRPr lang="en-US" sz="1100" dirty="0"/>
          </a:p>
        </p:txBody>
      </p:sp>
      <p:sp>
        <p:nvSpPr>
          <p:cNvPr id="6" name="Text 4"/>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5B7186"/>
                </a:solidFill>
                <a:latin typeface="Inter" pitchFamily="34" charset="0"/>
                <a:ea typeface="Inter" pitchFamily="34" charset="-122"/>
                <a:cs typeface="Inter" pitchFamily="34" charset="-120"/>
              </a:rPr>
              <a:t>Intuit (reference brand, KEN test only) · Strategy · Vane and Ellis</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0A2540"/>
                </a:solidFill>
                <a:latin typeface="Inter" pitchFamily="34" charset="0"/>
                <a:ea typeface="Inter" pitchFamily="34" charset="-122"/>
                <a:cs typeface="Inter" pitchFamily="34" charset="-120"/>
              </a:rPr>
              <a:t>Risks and assumptions</a:t>
            </a:r>
            <a:endParaRPr lang="en-US" sz="2800" dirty="0"/>
          </a:p>
        </p:txBody>
      </p:sp>
      <p:sp>
        <p:nvSpPr>
          <p:cNvPr id="3" name="Text 1"/>
          <p:cNvSpPr/>
          <p:nvPr/>
        </p:nvSpPr>
        <p:spPr>
          <a:xfrm>
            <a:off x="548640" y="1463040"/>
            <a:ext cx="5349240" cy="274320"/>
          </a:xfrm>
          <a:prstGeom prst="rect">
            <a:avLst/>
          </a:prstGeom>
          <a:noFill/>
          <a:ln/>
        </p:spPr>
        <p:txBody>
          <a:bodyPr wrap="square" lIns="0" tIns="0" rIns="0" bIns="0" rtlCol="0" anchor="ctr"/>
          <a:lstStyle/>
          <a:p>
            <a:pPr indent="0" marL="0">
              <a:buNone/>
            </a:pPr>
            <a:r>
              <a:rPr lang="en-US" sz="1000" b="1" spc="200" kern="0" dirty="0">
                <a:solidFill>
                  <a:srgbClr val="1A98DA"/>
                </a:solidFill>
                <a:latin typeface="Inter" pitchFamily="34" charset="0"/>
                <a:ea typeface="Inter" pitchFamily="34" charset="-122"/>
                <a:cs typeface="Inter" pitchFamily="34" charset="-120"/>
              </a:rPr>
              <a:t>RISKS</a:t>
            </a:r>
            <a:endParaRPr lang="en-US" sz="1000" dirty="0"/>
          </a:p>
        </p:txBody>
      </p:sp>
      <p:sp>
        <p:nvSpPr>
          <p:cNvPr id="4" name="Text 2"/>
          <p:cNvSpPr/>
          <p:nvPr/>
        </p:nvSpPr>
        <p:spPr>
          <a:xfrm>
            <a:off x="548640" y="1828800"/>
            <a:ext cx="5349240" cy="3566160"/>
          </a:xfrm>
          <a:prstGeom prst="rect">
            <a:avLst/>
          </a:prstGeom>
          <a:noFill/>
          <a:ln/>
        </p:spPr>
        <p:txBody>
          <a:bodyPr wrap="square" lIns="0" tIns="0" rIns="0" bIns="0" rtlCol="0" anchor="t"/>
          <a:lstStyle/>
          <a:p>
            <a:pPr marL="342900" indent="-342900">
              <a:spcAft>
                <a:spcPts val="800"/>
              </a:spcAft>
              <a:buSzPct val="100000"/>
              <a:buChar char="•"/>
            </a:pPr>
            <a:r>
              <a:rPr lang="en-US" sz="1300" dirty="0">
                <a:solidFill>
                  <a:srgbClr val="0A2540"/>
                </a:solidFill>
                <a:latin typeface="Inter" pitchFamily="34" charset="0"/>
                <a:ea typeface="Inter" pitchFamily="34" charset="-122"/>
                <a:cs typeface="Inter" pitchFamily="34" charset="-120"/>
              </a:rPr>
              <a:t>If the calibration programme does not move questions from proxy to measured within 90 days, the dataset remains a utility rather than a branded asset. Mitigation: weekly calibration reviews with Intu…</a:t>
            </a:r>
            <a:endParaRPr lang="en-US" sz="1300" dirty="0"/>
          </a:p>
          <a:p>
            <a:pPr marL="342900" indent="-342900">
              <a:spcAft>
                <a:spcPts val="800"/>
              </a:spcAft>
              <a:buSzPct val="100000"/>
              <a:buChar char="•"/>
            </a:pPr>
            <a:r>
              <a:rPr lang="en-US" sz="1300" dirty="0">
                <a:solidFill>
                  <a:srgbClr val="0A2540"/>
                </a:solidFill>
                <a:latin typeface="Inter" pitchFamily="34" charset="0"/>
                <a:ea typeface="Inter" pitchFamily="34" charset="-122"/>
                <a:cs typeface="Inter" pitchFamily="34" charset="-120"/>
              </a:rPr>
              <a:t>If agent adoption of the dataset is low, share-of-search will not rise. Mitigation: KEN Core Licence logs every interaction, so adoption is measured in real time and can be addressed with agent outre…</a:t>
            </a:r>
            <a:endParaRPr lang="en-US" sz="1300" dirty="0"/>
          </a:p>
        </p:txBody>
      </p:sp>
      <p:sp>
        <p:nvSpPr>
          <p:cNvPr id="5" name="Shape 3"/>
          <p:cNvSpPr/>
          <p:nvPr/>
        </p:nvSpPr>
        <p:spPr>
          <a:xfrm>
            <a:off x="6263640" y="1463040"/>
            <a:ext cx="5349240" cy="3931920"/>
          </a:xfrm>
          <a:prstGeom prst="roundRect">
            <a:avLst>
              <a:gd name="adj" fmla="val 1395"/>
            </a:avLst>
          </a:prstGeom>
          <a:solidFill>
            <a:srgbClr val="F4FAFD"/>
          </a:solidFill>
          <a:ln/>
        </p:spPr>
      </p:sp>
      <p:sp>
        <p:nvSpPr>
          <p:cNvPr id="6" name="Text 4"/>
          <p:cNvSpPr/>
          <p:nvPr/>
        </p:nvSpPr>
        <p:spPr>
          <a:xfrm>
            <a:off x="6537960" y="1645920"/>
            <a:ext cx="4800600" cy="274320"/>
          </a:xfrm>
          <a:prstGeom prst="rect">
            <a:avLst/>
          </a:prstGeom>
          <a:noFill/>
          <a:ln/>
        </p:spPr>
        <p:txBody>
          <a:bodyPr wrap="square" lIns="0" tIns="0" rIns="0" bIns="0" rtlCol="0" anchor="ctr"/>
          <a:lstStyle/>
          <a:p>
            <a:pPr indent="0" marL="0">
              <a:buNone/>
            </a:pPr>
            <a:r>
              <a:rPr lang="en-US" sz="1000" b="1" spc="200" kern="0" dirty="0">
                <a:solidFill>
                  <a:srgbClr val="5B7186"/>
                </a:solidFill>
                <a:latin typeface="Inter" pitchFamily="34" charset="0"/>
                <a:ea typeface="Inter" pitchFamily="34" charset="-122"/>
                <a:cs typeface="Inter" pitchFamily="34" charset="-120"/>
              </a:rPr>
              <a:t>ASSUMPTIONS</a:t>
            </a:r>
            <a:endParaRPr lang="en-US" sz="1000" dirty="0"/>
          </a:p>
        </p:txBody>
      </p:sp>
      <p:sp>
        <p:nvSpPr>
          <p:cNvPr id="7" name="Text 5"/>
          <p:cNvSpPr/>
          <p:nvPr/>
        </p:nvSpPr>
        <p:spPr>
          <a:xfrm>
            <a:off x="6537960" y="2011680"/>
            <a:ext cx="4800600" cy="3200400"/>
          </a:xfrm>
          <a:prstGeom prst="rect">
            <a:avLst/>
          </a:prstGeom>
          <a:noFill/>
          <a:ln/>
        </p:spPr>
        <p:txBody>
          <a:bodyPr wrap="square" lIns="0" tIns="0" rIns="0" bIns="0" rtlCol="0" anchor="t"/>
          <a:lstStyle/>
          <a:p>
            <a:pPr marL="342900" indent="-342900">
              <a:spcAft>
                <a:spcPts val="800"/>
              </a:spcAft>
              <a:buSzPct val="100000"/>
              <a:buChar char="•"/>
            </a:pPr>
            <a:r>
              <a:rPr lang="en-US" sz="1300" dirty="0">
                <a:solidFill>
                  <a:srgbClr val="0A2540"/>
                </a:solidFill>
                <a:latin typeface="Inter" pitchFamily="34" charset="0"/>
                <a:ea typeface="Inter" pitchFamily="34" charset="-122"/>
                <a:cs typeface="Inter" pitchFamily="34" charset="-120"/>
              </a:rPr>
              <a:t>No rivals of Intuit’s own have been recorded; the proposal assumes the Creative Commons dataset is the primary risk.</a:t>
            </a:r>
            <a:endParaRPr lang="en-US" sz="1300" dirty="0"/>
          </a:p>
          <a:p>
            <a:pPr marL="342900" indent="-342900">
              <a:spcAft>
                <a:spcPts val="800"/>
              </a:spcAft>
              <a:buSzPct val="100000"/>
              <a:buChar char="•"/>
            </a:pPr>
            <a:r>
              <a:rPr lang="en-US" sz="1300" dirty="0">
                <a:solidFill>
                  <a:srgbClr val="0A2540"/>
                </a:solidFill>
                <a:latin typeface="Inter" pitchFamily="34" charset="0"/>
                <a:ea typeface="Inter" pitchFamily="34" charset="-122"/>
                <a:cs typeface="Inter" pitchFamily="34" charset="-120"/>
              </a:rPr>
              <a:t>The 12 % opening proxy for unaided brand awareness is a category standard, not a measurement of Intuit. The proposal will measure Intuit’s actual opening position in the first month.</a:t>
            </a:r>
            <a:endParaRPr lang="en-US" sz="1300" dirty="0"/>
          </a:p>
          <a:p>
            <a:pPr marL="342900" indent="-342900">
              <a:spcAft>
                <a:spcPts val="800"/>
              </a:spcAft>
              <a:buSzPct val="100000"/>
              <a:buChar char="•"/>
            </a:pPr>
            <a:r>
              <a:rPr lang="en-US" sz="1300" dirty="0">
                <a:solidFill>
                  <a:srgbClr val="0A2540"/>
                </a:solidFill>
                <a:latin typeface="Inter" pitchFamily="34" charset="0"/>
                <a:ea typeface="Inter" pitchFamily="34" charset="-122"/>
                <a:cs typeface="Inter" pitchFamily="34" charset="-120"/>
              </a:rPr>
              <a:t>The 15 % opening proxy for share-of-search is a category standard, not a measurement of Intuit. The proposal will measure Intuit’s actual opening position in the first month.</a:t>
            </a:r>
            <a:endParaRPr lang="en-US" sz="1300" dirty="0"/>
          </a:p>
        </p:txBody>
      </p:sp>
      <p:sp>
        <p:nvSpPr>
          <p:cNvPr id="8" name="Shape 6"/>
          <p:cNvSpPr/>
          <p:nvPr/>
        </p:nvSpPr>
        <p:spPr>
          <a:xfrm>
            <a:off x="548640" y="5989320"/>
            <a:ext cx="310896" cy="310896"/>
          </a:xfrm>
          <a:prstGeom prst="ellipse">
            <a:avLst/>
          </a:prstGeom>
          <a:solidFill>
            <a:srgbClr val="0A2540"/>
          </a:solidFill>
          <a:ln/>
        </p:spPr>
      </p:sp>
      <p:sp>
        <p:nvSpPr>
          <p:cNvPr id="9" name="Text 7"/>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Inter" pitchFamily="34" charset="0"/>
                <a:ea typeface="Inter" pitchFamily="34" charset="-122"/>
                <a:cs typeface="Inter" pitchFamily="34" charset="-120"/>
              </a:rPr>
              <a:t>7</a:t>
            </a:r>
            <a:endParaRPr lang="en-US" sz="1100" dirty="0"/>
          </a:p>
        </p:txBody>
      </p:sp>
      <p:sp>
        <p:nvSpPr>
          <p:cNvPr id="10" name="Text 8"/>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5B7186"/>
                </a:solidFill>
                <a:latin typeface="Inter" pitchFamily="34" charset="0"/>
                <a:ea typeface="Inter" pitchFamily="34" charset="-122"/>
                <a:cs typeface="Inter" pitchFamily="34" charset="-120"/>
              </a:rPr>
              <a:t>Intuit (reference brand, KEN test only) · Strategy · Vane and Ellis</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A2540"/>
        </a:solidFill>
      </p:bgPr>
    </p:bg>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FFFFFF"/>
                </a:solidFill>
                <a:latin typeface="Inter" pitchFamily="34" charset="0"/>
                <a:ea typeface="Inter" pitchFamily="34" charset="-122"/>
                <a:cs typeface="Inter" pitchFamily="34" charset="-120"/>
              </a:rPr>
              <a:t>Provenance</a:t>
            </a:r>
            <a:endParaRPr lang="en-US" sz="2800" dirty="0"/>
          </a:p>
        </p:txBody>
      </p:sp>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548640" y="1463040"/>
          <a:ext cx="11064240" cy="914400"/>
        </p:xfrm>
        <a:graphic>
          <a:graphicData uri="http://schemas.openxmlformats.org/drawingml/2006/table">
            <a:tbl>
              <a:tblPr/>
              <a:tblGrid>
                <a:gridCol w="3840480"/>
                <a:gridCol w="7223760"/>
              </a:tblGrid>
              <a:tr h="0">
                <a:tc>
                  <a:txBody>
                    <a:bodyPr/>
                    <a:lstStyle/>
                    <a:p>
                      <a:pPr indent="0" marL="0">
                        <a:buNone/>
                      </a:pPr>
                      <a:r>
                        <a:rPr lang="en-US" sz="1100" dirty="0">
                          <a:solidFill>
                            <a:srgbClr val="A8D8F0"/>
                          </a:solidFill>
                          <a:latin typeface="Inter" pitchFamily="34" charset="0"/>
                          <a:ea typeface="Inter" pitchFamily="34" charset="-122"/>
                          <a:cs typeface="Inter" pitchFamily="34" charset="-120"/>
                        </a:rPr>
                        <a:t>Seat</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100" b="1" dirty="0">
                          <a:solidFill>
                            <a:srgbClr val="FFFFFF"/>
                          </a:solidFill>
                          <a:latin typeface="Inter" pitchFamily="34" charset="0"/>
                          <a:ea typeface="Inter" pitchFamily="34" charset="-122"/>
                          <a:cs typeface="Inter" pitchFamily="34" charset="-120"/>
                        </a:rPr>
                        <a:t>Vane and Ellis</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100" dirty="0">
                          <a:solidFill>
                            <a:srgbClr val="A8D8F0"/>
                          </a:solidFill>
                          <a:latin typeface="Inter" pitchFamily="34" charset="0"/>
                          <a:ea typeface="Inter" pitchFamily="34" charset="-122"/>
                          <a:cs typeface="Inter" pitchFamily="34" charset="-120"/>
                        </a:rPr>
                        <a:t>Agent</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100" b="1" dirty="0">
                          <a:solidFill>
                            <a:srgbClr val="FFFFFF"/>
                          </a:solidFill>
                          <a:latin typeface="Inter" pitchFamily="34" charset="0"/>
                          <a:ea typeface="Inter" pitchFamily="34" charset="-122"/>
                          <a:cs typeface="Inter" pitchFamily="34" charset="-120"/>
                        </a:rPr>
                        <a:t>AGT-REV-PROPOSAL</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100" dirty="0">
                          <a:solidFill>
                            <a:srgbClr val="A8D8F0"/>
                          </a:solidFill>
                          <a:latin typeface="Inter" pitchFamily="34" charset="0"/>
                          <a:ea typeface="Inter" pitchFamily="34" charset="-122"/>
                          <a:cs typeface="Inter" pitchFamily="34" charset="-120"/>
                        </a:rPr>
                        <a:t>Model</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100" b="1" dirty="0">
                          <a:solidFill>
                            <a:srgbClr val="FFFFFF"/>
                          </a:solidFill>
                          <a:latin typeface="Inter" pitchFamily="34" charset="0"/>
                          <a:ea typeface="Inter" pitchFamily="34" charset="-122"/>
                          <a:cs typeface="Inter" pitchFamily="34" charset="-120"/>
                        </a:rPr>
                        <a:t>llm4:mistral-large-latest</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100" dirty="0">
                          <a:solidFill>
                            <a:srgbClr val="A8D8F0"/>
                          </a:solidFill>
                          <a:latin typeface="Inter" pitchFamily="34" charset="0"/>
                          <a:ea typeface="Inter" pitchFamily="34" charset="-122"/>
                          <a:cs typeface="Inter" pitchFamily="34" charset="-120"/>
                        </a:rPr>
                        <a:t>Grounded in engine data</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100" b="1" dirty="0">
                          <a:solidFill>
                            <a:srgbClr val="FFFFFF"/>
                          </a:solidFill>
                          <a:latin typeface="Inter" pitchFamily="34" charset="0"/>
                          <a:ea typeface="Inter" pitchFamily="34" charset="-122"/>
                          <a:cs typeface="Inter" pitchFamily="34" charset="-120"/>
                        </a:rPr>
                        <a:t>true</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100" dirty="0">
                          <a:solidFill>
                            <a:srgbClr val="A8D8F0"/>
                          </a:solidFill>
                          <a:latin typeface="Inter" pitchFamily="34" charset="0"/>
                          <a:ea typeface="Inter" pitchFamily="34" charset="-122"/>
                          <a:cs typeface="Inter" pitchFamily="34" charset="-120"/>
                        </a:rPr>
                        <a:t>Doctrine violations</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100" b="1" dirty="0">
                          <a:solidFill>
                            <a:srgbClr val="FFFFFF"/>
                          </a:solidFill>
                          <a:latin typeface="Inter" pitchFamily="34" charset="0"/>
                          <a:ea typeface="Inter" pitchFamily="34" charset="-122"/>
                          <a:cs typeface="Inter" pitchFamily="34" charset="-120"/>
                        </a:rPr>
                        <a:t>0</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100" dirty="0">
                          <a:solidFill>
                            <a:srgbClr val="A8D8F0"/>
                          </a:solidFill>
                          <a:latin typeface="Inter" pitchFamily="34" charset="0"/>
                          <a:ea typeface="Inter" pitchFamily="34" charset="-122"/>
                          <a:cs typeface="Inter" pitchFamily="34" charset="-120"/>
                        </a:rPr>
                        <a:t>Beliefs / rules / law proxies used</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100" b="1" dirty="0">
                          <a:solidFill>
                            <a:srgbClr val="FFFFFF"/>
                          </a:solidFill>
                          <a:latin typeface="Inter" pitchFamily="34" charset="0"/>
                          <a:ea typeface="Inter" pitchFamily="34" charset="-122"/>
                          <a:cs typeface="Inter" pitchFamily="34" charset="-120"/>
                        </a:rPr>
                        <a:t>1 / 3 / 6</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100" dirty="0">
                          <a:solidFill>
                            <a:srgbClr val="A8D8F0"/>
                          </a:solidFill>
                          <a:latin typeface="Inter" pitchFamily="34" charset="0"/>
                          <a:ea typeface="Inter" pitchFamily="34" charset="-122"/>
                          <a:cs typeface="Inter" pitchFamily="34" charset="-120"/>
                        </a:rPr>
                        <a:t>Ontology cell</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100" b="1" dirty="0">
                          <a:solidFill>
                            <a:srgbClr val="FFFFFF"/>
                          </a:solidFill>
                          <a:latin typeface="Inter" pitchFamily="34" charset="0"/>
                          <a:ea typeface="Inter" pitchFamily="34" charset="-122"/>
                          <a:cs typeface="Inter" pitchFamily="34" charset="-120"/>
                        </a:rPr>
                        <a:t>B2B x CAT-ACCOUNTING x SUBSCRIPTION</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100" dirty="0">
                          <a:solidFill>
                            <a:srgbClr val="A8D8F0"/>
                          </a:solidFill>
                          <a:latin typeface="Inter" pitchFamily="34" charset="0"/>
                          <a:ea typeface="Inter" pitchFamily="34" charset="-122"/>
                          <a:cs typeface="Inter" pitchFamily="34" charset="-120"/>
                        </a:rPr>
                        <a:t>Output truncated by the model</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100" b="1" dirty="0">
                          <a:solidFill>
                            <a:srgbClr val="FFFFFF"/>
                          </a:solidFill>
                          <a:latin typeface="Inter" pitchFamily="34" charset="0"/>
                          <a:ea typeface="Inter" pitchFamily="34" charset="-122"/>
                          <a:cs typeface="Inter" pitchFamily="34" charset="-120"/>
                        </a:rPr>
                        <a:t>false</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100" dirty="0">
                          <a:solidFill>
                            <a:srgbClr val="A8D8F0"/>
                          </a:solidFill>
                          <a:latin typeface="Inter" pitchFamily="34" charset="0"/>
                          <a:ea typeface="Inter" pitchFamily="34" charset="-122"/>
                          <a:cs typeface="Inter" pitchFamily="34" charset="-120"/>
                        </a:rPr>
                        <a:t>Sections not shown</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100" b="1" dirty="0">
                          <a:solidFill>
                            <a:srgbClr val="FFFFFF"/>
                          </a:solidFill>
                          <a:latin typeface="Inter" pitchFamily="34" charset="0"/>
                          <a:ea typeface="Inter" pitchFamily="34" charset="-122"/>
                          <a:cs typeface="Inter" pitchFamily="34" charset="-120"/>
                        </a:rPr>
                        <a:t>none</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100" dirty="0">
                          <a:solidFill>
                            <a:srgbClr val="A8D8F0"/>
                          </a:solidFill>
                          <a:latin typeface="Inter" pitchFamily="34" charset="0"/>
                          <a:ea typeface="Inter" pitchFamily="34" charset="-122"/>
                          <a:cs typeface="Inter" pitchFamily="34" charset="-120"/>
                        </a:rPr>
                        <a:t>Slides dropped as empty or repeated</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100" b="1" dirty="0">
                          <a:solidFill>
                            <a:srgbClr val="FFFFFF"/>
                          </a:solidFill>
                          <a:latin typeface="Inter" pitchFamily="34" charset="0"/>
                          <a:ea typeface="Inter" pitchFamily="34" charset="-122"/>
                          <a:cs typeface="Inter" pitchFamily="34" charset="-120"/>
                        </a:rPr>
                        <a:t>none</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100" dirty="0">
                          <a:solidFill>
                            <a:srgbClr val="A8D8F0"/>
                          </a:solidFill>
                          <a:latin typeface="Inter" pitchFamily="34" charset="0"/>
                          <a:ea typeface="Inter" pitchFamily="34" charset="-122"/>
                          <a:cs typeface="Inter" pitchFamily="34" charset="-120"/>
                        </a:rPr>
                        <a:t>Slides carrying a projection</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100" b="1" dirty="0">
                          <a:solidFill>
                            <a:srgbClr val="FFFFFF"/>
                          </a:solidFill>
                          <a:latin typeface="Inter" pitchFamily="34" charset="0"/>
                          <a:ea typeface="Inter" pitchFamily="34" charset="-122"/>
                          <a:cs typeface="Inter" pitchFamily="34" charset="-120"/>
                        </a:rPr>
                        <a:t>none</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100" dirty="0">
                          <a:solidFill>
                            <a:srgbClr val="A8D8F0"/>
                          </a:solidFill>
                          <a:latin typeface="Inter" pitchFamily="34" charset="0"/>
                          <a:ea typeface="Inter" pitchFamily="34" charset="-122"/>
                          <a:cs typeface="Inter" pitchFamily="34" charset="-120"/>
                        </a:rPr>
                        <a:t>Renderer</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100" b="1" dirty="0">
                          <a:solidFill>
                            <a:srgbClr val="FFFFFF"/>
                          </a:solidFill>
                          <a:latin typeface="Inter" pitchFamily="34" charset="0"/>
                          <a:ea typeface="Inter" pitchFamily="34" charset="-122"/>
                          <a:cs typeface="Inter" pitchFamily="34" charset="-120"/>
                        </a:rPr>
                        <a:t>RENDER-DECK-01 v3.0.0, DECK-HARDEN v1.0.0</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100" dirty="0">
                          <a:solidFill>
                            <a:srgbClr val="A8D8F0"/>
                          </a:solidFill>
                          <a:latin typeface="Inter" pitchFamily="34" charset="0"/>
                          <a:ea typeface="Inter" pitchFamily="34" charset="-122"/>
                          <a:cs typeface="Inter" pitchFamily="34" charset="-120"/>
                        </a:rPr>
                        <a:t>Run</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100" b="1" dirty="0">
                          <a:solidFill>
                            <a:srgbClr val="FFFFFF"/>
                          </a:solidFill>
                          <a:latin typeface="Inter" pitchFamily="34" charset="0"/>
                          <a:ea typeface="Inter" pitchFamily="34" charset="-122"/>
                          <a:cs typeface="Inter" pitchFamily="34" charset="-120"/>
                        </a:rPr>
                        <a:t>920f983c-10e7-44a1-9aaf-c92c42aaf42a · succeeded</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bl>
          </a:graphicData>
        </a:graphic>
      </p:graphicFrame>
      <p:sp>
        <p:nvSpPr>
          <p:cNvPr id="4" name="Shape 1"/>
          <p:cNvSpPr/>
          <p:nvPr/>
        </p:nvSpPr>
        <p:spPr>
          <a:xfrm>
            <a:off x="548640" y="5989320"/>
            <a:ext cx="310896" cy="310896"/>
          </a:xfrm>
          <a:prstGeom prst="ellipse">
            <a:avLst/>
          </a:prstGeom>
          <a:solidFill>
            <a:srgbClr val="1A98DA"/>
          </a:solidFill>
          <a:ln/>
        </p:spPr>
      </p:sp>
      <p:sp>
        <p:nvSpPr>
          <p:cNvPr id="5" name="Text 2"/>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Inter" pitchFamily="34" charset="0"/>
                <a:ea typeface="Inter" pitchFamily="34" charset="-122"/>
                <a:cs typeface="Inter" pitchFamily="34" charset="-120"/>
              </a:rPr>
              <a:t>8</a:t>
            </a:r>
            <a:endParaRPr lang="en-US" sz="1100" dirty="0"/>
          </a:p>
        </p:txBody>
      </p:sp>
      <p:sp>
        <p:nvSpPr>
          <p:cNvPr id="6" name="Text 3"/>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A8D8F0"/>
                </a:solidFill>
                <a:latin typeface="Inter" pitchFamily="34" charset="0"/>
                <a:ea typeface="Inter" pitchFamily="34" charset="-122"/>
                <a:cs typeface="Inter" pitchFamily="34" charset="-120"/>
              </a:rPr>
              <a:t>Intuit (reference brand, KEN test only) · Strategy · Vane and Ellis</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8</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Office Theme</vt:lpstr>
      <vt:lpstr>Slide 1</vt:lpstr>
      <vt:lpstr>Slide 2</vt:lpstr>
      <vt:lpstr>Slide 3</vt:lpstr>
      <vt:lpstr>Slide 4</vt:lpstr>
      <vt:lpstr>Slide 5</vt:lpstr>
      <vt:lpstr>Slide 6</vt:lpstr>
      <vt:lpstr>Slide 7</vt:lpstr>
      <vt:lpstr>Slide 8</vt:lpstr>
    </vt:vector>
  </TitlesOfParts>
  <Company>ideacel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Intuit: KEN to turn your AI-first thought leadership into the default answer for 500 small business accounting questions</dc:title>
  <dc:subject>PptxGenJS Presentation</dc:subject>
  <dc:creator>ideacel</dc:creator>
  <cp:lastModifiedBy>ideacel</cp:lastModifiedBy>
  <cp:revision>1</cp:revision>
  <dcterms:created xsi:type="dcterms:W3CDTF">2026-08-19T21:41:45Z</dcterms:created>
  <dcterms:modified xsi:type="dcterms:W3CDTF">2026-08-19T21:41:45Z</dcterms:modified>
</cp:coreProperties>
</file>