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TT-ENG-01-AUDIT · run bc5ea08f-c7e9-477d-8010-8f6eabbc559b · slide 1 of 7.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TT-ENG-01-AUDIT · run bc5ea08f-c7e9-477d-8010-8f6eabbc559b · slide 2 of 7.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TT-ENG-01-AUDIT · run bc5ea08f-c7e9-477d-8010-8f6eabbc559b · slide 3 of 7.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TT-ENG-01-AUDIT · run bc5ea08f-c7e9-477d-8010-8f6eabbc559b · slide 4 of 7.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TT-ENG-01-AUDIT · run bc5ea08f-c7e9-477d-8010-8f6eabbc559b · slide 5 of 7.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TT-ENG-01-AUDIT · run bc5ea08f-c7e9-477d-8010-8f6eabbc559b · slide 6 of 7.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TT-ENG-01-AUDIT · run bc5ea08f-c7e9-477d-8010-8f6eabbc559b · slide 7 of 7.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STRATEGY  ·  DOMINO'S (REFERENCE BRAND, KEN TEST ONLY)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Domino’s carryout growth KPI tree: 6 measures, 2 quarters, no budget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23D64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Hold carryout order growth to 5% quarter-on-quarter, measured by KPI-CARRYOUT-ORDERS. This is the wedge that unlocks margin defence against third-party delivery (BEL-QSR-011).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Vane and Ellis · 19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A98D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11064240" cy="4023360"/>
          </a:xfrm>
          <a:prstGeom prst="roundRect">
            <a:avLst>
              <a:gd name="adj" fmla="val 1364"/>
            </a:avLst>
          </a:prstGeom>
          <a:solidFill>
            <a:srgbClr val="0A254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10515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 the carryout order growth threshold at 5% quarter-on-quarter. This is the single number the team will hold every week.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</a:t>
            </a:r>
            <a:endParaRPr lang="en-US" sz="28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Digital Proxy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Digital share of sales category proxy 35.3% (Chipotle Q4 2024, pymnts.com).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Margin Defence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Third-party delivery share of QSR sales 23% (2025 projection, restaurantdive.com). Carryout is higher margin; 5% quarterly growth lifts store margin by 2 points.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Penetration Doctrine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QSR growth comes from light buyers, not heavy users (BEL-QSR-001).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Ambition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2027-02-19 Domino’s US carryout orders will have grown 10% year-on-year, lifting store-level margin by 2 percentage points.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504688"/>
            <a:ext cx="11064240" cy="402336"/>
          </a:xfrm>
          <a:prstGeom prst="roundRect">
            <a:avLst>
              <a:gd name="adj" fmla="val 11364"/>
            </a:avLst>
          </a:prstGeom>
          <a:solidFill>
            <a:srgbClr val="A8D8F0"/>
          </a:solidFill>
          <a:ln/>
        </p:spPr>
      </p:sp>
      <p:sp>
        <p:nvSpPr>
          <p:cNvPr id="5" name="Text 3"/>
          <p:cNvSpPr/>
          <p:nvPr/>
        </p:nvSpPr>
        <p:spPr>
          <a:xfrm>
            <a:off x="804672" y="5504688"/>
            <a:ext cx="105521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PROJECTION   </a:t>
            </a:r>
            <a:pPr indent="0" marL="0">
              <a:buNone/>
            </a:pPr>
            <a:r>
              <a:rPr lang="en-US" sz="11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run named no source and no band for this figure. Read it as an assumption, not a measurement.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Kpi Tree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Kpi Carryout Orders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Unit: Percent. Basis: Domino’s FY2025 same-store sales growth 3% (FY2025, Domino’s FY2025 Results). Carryout is higher margin than delivery; 5% quarterly growth lifts store margin by 2 points (catego…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Kpi Carryout App Orders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Unit: Percent. Basis: Digital share of sales category proxy 35.3% (Chipotle Q4 2024, pymnts.com). Domino’s app orders are higher margin; 60% target lifts store margin by 1.5 points. Formula: Carryout…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Kpi Carryout Basket Size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Unit: USD. Basis: Domino’s FY2025 system-wide sales $9,952.9m (FY2025, Domino’s FY2025 Results). 1% lift adds $99.5m annual revenue. Formula: Average carryout order value. Direction: Higher. Threshol…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Kpi Carryout Penetration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Unit: Percent. Basis: QSR doctrine: growth comes from light buyers, not heavy users (BEL-QSR-001). 3% quarterly lift widens penetration without cannibalising delivery. Formula: Unique carryout custom…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Kpi Carryout Loyalty Share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Unit: Percent. Basis: Loyalty member share of sales category proxy 60% (Starbucks Rewards US, geekwire.com). 50% target lifts per-visit spend by 6% (category proxy, voucherify.io). Formula: Carryout 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Kpi Carryout Store Traffic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Unit: Count. Basis: Domino’s US store count 7,186 (FY2025, Domino’s FY2025 Results). 2% quarterly lift adds 144 carryout customers per store per quarter. Formula: Carryout customers per store per day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A98D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Carryout growth may cannibalise delivery orders, compressing margin.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Light buyers may not respond to carryout incentives as strongly as heavy users.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 adoption may lag, slowing the shift from third-party delivery.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4FAFD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client actuals are held; every threshold is an assumption.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rivals are recorded; category proxies stand in.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beliefs are recorded; house doctrine is the only source of strategy.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Budget is USD 0.00; the chain will price the work to the KPI tree.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Seat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Vane and Ellis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Agent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AGT-MKT-DIAGNOSTICIAN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llm4:mistral-large-latest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Grounded in engine data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true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Doctrine violations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Beliefs / rules / law proxies used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 / 2 / 8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Ontology cell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B2C x CAT-QSR x HIGH-FREQUENCY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Output truncated by the model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false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Sections not shown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Slides dropped as empty or repeated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Slides carrying a projection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Ambition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Renderer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RENDER-DECK-01 v3.0.0, DECK-HARDEN v1.0.0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Run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bc5ea08f-c7e9-477d-8010-8f6eabbc559b · awaiting_approval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A98D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Domino’s carryout growth KPI tree: 6 measures, 2 quarters, no budget</dc:title>
  <dc:subject>PptxGenJS Presentation</dc:subject>
  <dc:creator>ideacel</dc:creator>
  <cp:lastModifiedBy>ideacel</cp:lastModifiedBy>
  <cp:revision>1</cp:revision>
  <dcterms:created xsi:type="dcterms:W3CDTF">2026-08-19T21:48:26Z</dcterms:created>
  <dcterms:modified xsi:type="dcterms:W3CDTF">2026-08-19T21:48:26Z</dcterms:modified>
</cp:coreProperties>
</file>