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1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2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3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4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5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6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7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8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TT-DECK-02-CREATIVE · run 0b8c0eca-c8b8-4dec-b524-6847026aafa1 · slide 9 of 9. Rendered by RENDER-DECK-01 from the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B08D57"/>
                </a:solidFill>
                <a:latin typeface="Calibri" pitchFamily="34" charset="0"/>
                <a:ea typeface="Calibri" pitchFamily="34" charset="-122"/>
                <a:cs typeface="Calibri" pitchFamily="34" charset="-120"/>
              </a:rPr>
              <a:t>CREATIVE  ·  GARDNER-WHITE FURNITURE</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Gardner-White: The Home You Want, Today—No Wait, No Worry</a:t>
            </a:r>
            <a:endParaRPr lang="en-US" sz="3400" dirty="0"/>
          </a:p>
        </p:txBody>
      </p:sp>
      <p:sp>
        <p:nvSpPr>
          <p:cNvPr id="4" name="Shape 2"/>
          <p:cNvSpPr/>
          <p:nvPr/>
        </p:nvSpPr>
        <p:spPr>
          <a:xfrm>
            <a:off x="548640" y="3749040"/>
            <a:ext cx="11064240" cy="1600200"/>
          </a:xfrm>
          <a:prstGeom prst="rect">
            <a:avLst/>
          </a:prstGeom>
          <a:solidFill>
            <a:srgbClr val="1F2F46"/>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B08D57"/>
                </a:solidFill>
                <a:latin typeface="Calibri" pitchFamily="34" charset="0"/>
                <a:ea typeface="Calibri" pitchFamily="34" charset="-122"/>
                <a:cs typeface="Calibri" pitchFamily="34" charset="-120"/>
              </a:rPr>
              <a:t>THE ANSWER
</a:t>
            </a:r>
            <a:endParaRPr lang="en-US" sz="1000" dirty="0"/>
          </a:p>
          <a:p>
            <a:pPr indent="0" marL="0">
              <a:buNone/>
            </a:pPr>
            <a:r>
              <a:rPr lang="en-US" sz="1500" dirty="0">
                <a:solidFill>
                  <a:srgbClr val="FFFFFF"/>
                </a:solidFill>
                <a:latin typeface="Calibri" pitchFamily="34" charset="0"/>
                <a:ea typeface="Calibri" pitchFamily="34" charset="-122"/>
                <a:cs typeface="Calibri" pitchFamily="34" charset="-120"/>
              </a:rPr>
              <a:t>Run with 'Detroit Delivers'—a campaign that turns same-day delivery from a feature into a cultural badge. Lead with the insight that Detroiters don’t wait, and neither should their homes. Make the delivery truck a hero, the financing a handshake, and the showroom a playground. Sell the idea, not the process.</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CADCFC"/>
                </a:solidFill>
                <a:latin typeface="Calibri" pitchFamily="34" charset="0"/>
                <a:ea typeface="Calibri" pitchFamily="34" charset="-122"/>
                <a:cs typeface="Calibri" pitchFamily="34" charset="-120"/>
              </a:rPr>
              <a:t>Ellis · 16 Aug 2026</a:t>
            </a:r>
            <a:endParaRPr lang="en-US" sz="1000" dirty="0"/>
          </a:p>
        </p:txBody>
      </p:sp>
      <p:sp>
        <p:nvSpPr>
          <p:cNvPr id="7" name="Shape 5"/>
          <p:cNvSpPr/>
          <p:nvPr/>
        </p:nvSpPr>
        <p:spPr>
          <a:xfrm>
            <a:off x="548640" y="5989320"/>
            <a:ext cx="310896" cy="310896"/>
          </a:xfrm>
          <a:prstGeom prst="ellipse">
            <a:avLst/>
          </a:prstGeom>
          <a:solidFill>
            <a:srgbClr val="B08D57"/>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The recommendation</a:t>
            </a:r>
            <a:endParaRPr lang="en-US" sz="2800" dirty="0"/>
          </a:p>
        </p:txBody>
      </p:sp>
      <p:sp>
        <p:nvSpPr>
          <p:cNvPr id="3" name="Shape 1"/>
          <p:cNvSpPr/>
          <p:nvPr/>
        </p:nvSpPr>
        <p:spPr>
          <a:xfrm>
            <a:off x="548640" y="1463040"/>
            <a:ext cx="5349240" cy="4023360"/>
          </a:xfrm>
          <a:prstGeom prst="roundRect">
            <a:avLst>
              <a:gd name="adj" fmla="val 1364"/>
            </a:avLst>
          </a:prstGeom>
          <a:solidFill>
            <a:srgbClr val="F1F3F7"/>
          </a:solidFill>
          <a:ln/>
        </p:spPr>
      </p:sp>
      <p:sp>
        <p:nvSpPr>
          <p:cNvPr id="4" name="Text 2"/>
          <p:cNvSpPr/>
          <p:nvPr/>
        </p:nvSpPr>
        <p:spPr>
          <a:xfrm>
            <a:off x="822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RECOMMENDATION
</a:t>
            </a:r>
            <a:endParaRPr lang="en-US" sz="1000" dirty="0"/>
          </a:p>
          <a:p>
            <a:pPr indent="0" marL="0">
              <a:spcAft>
                <a:spcPts val="400"/>
              </a:spcAft>
              <a:buNone/>
            </a:pPr>
            <a:r>
              <a:rPr lang="en-US" sz="1400" dirty="0">
                <a:solidFill>
                  <a:srgbClr val="16233A"/>
                </a:solidFill>
                <a:latin typeface="Calibri" pitchFamily="34" charset="0"/>
                <a:ea typeface="Calibri" pitchFamily="34" charset="-122"/>
                <a:cs typeface="Calibri" pitchFamily="34" charset="-120"/>
              </a:rPr>
              <a:t>Run with 'Detroit Delivers'—a campaign that turns same-day delivery from a feature into a cultural badge. Lead with the insight that Detroiters don’t wait, and neither should their homes. Make the delivery truck a hero, the financing a handshake, and the showroom a playground. Sell the idea, not the process.</a:t>
            </a:r>
            <a:endParaRPr lang="en-US" sz="1000" dirty="0"/>
          </a:p>
        </p:txBody>
      </p:sp>
      <p:sp>
        <p:nvSpPr>
          <p:cNvPr id="5" name="Shape 3"/>
          <p:cNvSpPr/>
          <p:nvPr/>
        </p:nvSpPr>
        <p:spPr>
          <a:xfrm>
            <a:off x="6263640" y="1463040"/>
            <a:ext cx="5349240" cy="4023360"/>
          </a:xfrm>
          <a:prstGeom prst="roundRect">
            <a:avLst>
              <a:gd name="adj" fmla="val 1364"/>
            </a:avLst>
          </a:prstGeom>
          <a:solidFill>
            <a:srgbClr val="16233A"/>
          </a:solidFill>
          <a:ln/>
        </p:spPr>
      </p:sp>
      <p:sp>
        <p:nvSpPr>
          <p:cNvPr id="6" name="Text 4"/>
          <p:cNvSpPr/>
          <p:nvPr/>
        </p:nvSpPr>
        <p:spPr>
          <a:xfrm>
            <a:off x="6537960" y="1664208"/>
            <a:ext cx="4800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B08D57"/>
                </a:solidFill>
                <a:latin typeface="Calibri" pitchFamily="34" charset="0"/>
                <a:ea typeface="Calibri" pitchFamily="34" charset="-122"/>
                <a:cs typeface="Calibri" pitchFamily="34" charset="-120"/>
              </a:rPr>
              <a:t>FIRST MOVE
</a:t>
            </a:r>
            <a:endParaRPr lang="en-US" sz="1000" dirty="0"/>
          </a:p>
          <a:p>
            <a:pPr indent="0" marL="0">
              <a:spcAft>
                <a:spcPts val="400"/>
              </a:spcAft>
              <a:buNone/>
            </a:pPr>
            <a:r>
              <a:rPr lang="en-US" sz="1400" dirty="0">
                <a:solidFill>
                  <a:srgbClr val="FFFFFF"/>
                </a:solidFill>
                <a:latin typeface="Calibri" pitchFamily="34" charset="0"/>
                <a:ea typeface="Calibri" pitchFamily="34" charset="-122"/>
                <a:cs typeface="Calibri" pitchFamily="34" charset="-120"/>
              </a:rPr>
              <a:t>{"step_1": "Shoot the TV spot. Book a Detroit-based director (e.g., from Detroit Creative Corridor Center) and cast local families. Film in a Gardner-White showroom and on a real delivery route. Use the split-screen concept to force the comparison to Wayfair. Budget: $150K for production and media. Timeline: 4 weeks to air.", "step_2": "Launch the ‘Detroit Delivers’ zone in 3 pilot stores: Detroit flagship, Grand Rapids (new market), and a store near an old Art Van location. Train staff to use the ‘Financing Handshake’ script. Measure showroom traffic and same-day delivery bookings in these s…</a:t>
            </a:r>
            <a:endParaRPr lang="en-US" sz="1000" dirty="0"/>
          </a:p>
        </p:txBody>
      </p:sp>
      <p:sp>
        <p:nvSpPr>
          <p:cNvPr id="7" name="Shape 5"/>
          <p:cNvSpPr/>
          <p:nvPr/>
        </p:nvSpPr>
        <p:spPr>
          <a:xfrm>
            <a:off x="548640" y="5989320"/>
            <a:ext cx="310896" cy="310896"/>
          </a:xfrm>
          <a:prstGeom prst="ellipse">
            <a:avLst/>
          </a:prstGeom>
          <a:solidFill>
            <a:srgbClr val="16233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Idea</a:t>
            </a:r>
            <a:endParaRPr lang="en-US" sz="28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Name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Detroit Delivers</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Expression</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Same-day delivery isn’t just fast—it’s Detroit’s answer to waiting. The home you want, today, with no credit worry and no empty rooms.</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Belief</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A Michigan family business that moves at Detroit speed—same-day delivery isn’t logistics, it’s local pride.</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Insight</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16233A"/>
                </a:solidFill>
                <a:latin typeface="Calibri" pitchFamily="34" charset="0"/>
                <a:ea typeface="Calibri" pitchFamily="34" charset="-122"/>
                <a:cs typeface="Calibri" pitchFamily="34" charset="-120"/>
              </a:rPr>
              <a:t>When life hands you a trigger—a move, a worn-out couch, a new baby—you don’t wait weeks for a home you love. You get it today, because Detroit doesn’t do ‘someday’.</a:t>
            </a:r>
            <a:endParaRPr lang="en-US" sz="1500" dirty="0"/>
          </a:p>
        </p:txBody>
      </p:sp>
      <p:sp>
        <p:nvSpPr>
          <p:cNvPr id="4" name="Shape 2"/>
          <p:cNvSpPr/>
          <p:nvPr/>
        </p:nvSpPr>
        <p:spPr>
          <a:xfrm>
            <a:off x="548640" y="5989320"/>
            <a:ext cx="310896" cy="310896"/>
          </a:xfrm>
          <a:prstGeom prst="ellipse">
            <a:avLst/>
          </a:prstGeom>
          <a:solidFill>
            <a:srgbClr val="16233A"/>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5</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Reason To Believe</a:t>
            </a:r>
            <a:endParaRPr lang="en-US" sz="28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Data</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Financing: Financing unlocks a large value segment underserved by national competitors (belief). Gardner-White’s ‘welcoming credit’ positioning addresses a key pain (pain: ‘financing and credit worry…</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Emotional</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Pride: Detroiters don’t wait. The campaign turns same-day delivery into a badge of local pride, not just a service. Trust: Family-owned for 113 years. The brand is a Detroit institution, not a facele…</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6</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Executions By Channel</a:t>
            </a:r>
            <a:endParaRPr lang="en-US" sz="28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Email</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Email recovers high-intent buyers (doctrine, channel priors). The abandoned cart email leverages the ‘in-stock’ differentiator (belief). The post-purchase email turns customers into advocat…</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Showroom</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Showroom closes the sale (belief). The mock-up truck makes delivery tangible (pain: ‘fear of buying unseen’). The financing desk addresses credit worry (pain). Nighttime delivery taps into …</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Paid Search</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Search captures in-market buyers (doctrine: 5% in-market at any time). The countdown clock creates urgency (belief: ‘furniture is bought on a trigger’). Financing messaging addresses a key …</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Tv (30s Spot)</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TV remains the highest-reach channel for considered purchases (source: doctrine, channel priors). The split-screen forces a direct comparison to national chains, leveraging the ‘free same-d…</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Paid Social (Meta, Tik Tok)</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63% of furniture shoppers begin online (doctrine, furniture law). Social ads drive showroom visits (belief: ‘digital exists to drive the visit’). UGC-style builds authenticity (cultural cod…</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r h="0">
                <a:tc>
                  <a:txBody>
                    <a:bodyPr/>
                    <a:lstStyle/>
                    <a:p>
                      <a:pPr indent="0" marL="0">
                        <a:buNone/>
                      </a:pPr>
                      <a:r>
                        <a:rPr lang="en-US" sz="1200" b="1" dirty="0">
                          <a:solidFill>
                            <a:srgbClr val="16233A"/>
                          </a:solidFill>
                          <a:latin typeface="Calibri" pitchFamily="34" charset="0"/>
                          <a:ea typeface="Calibri" pitchFamily="34" charset="-122"/>
                          <a:cs typeface="Calibri" pitchFamily="34" charset="-120"/>
                        </a:rPr>
                        <a:t>Ooh (Billboards, Bus Shelters)</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solidFill>
                      <a:srgbClr val="F1F3F7"/>
                    </a:solidFill>
                  </a:tcPr>
                </a:tc>
                <a:tc>
                  <a:txBody>
                    <a:bodyPr/>
                    <a:lstStyle/>
                    <a:p>
                      <a:pPr indent="0" marL="0">
                        <a:buNone/>
                      </a:pPr>
                      <a:r>
                        <a:rPr lang="en-US" sz="1200" dirty="0">
                          <a:solidFill>
                            <a:srgbClr val="16233A"/>
                          </a:solidFill>
                          <a:latin typeface="Calibri" pitchFamily="34" charset="0"/>
                          <a:ea typeface="Calibri" pitchFamily="34" charset="-122"/>
                          <a:cs typeface="Calibri" pitchFamily="34" charset="-120"/>
                        </a:rPr>
                        <a:t>Evidence: OOH reaches in-market buyers (15% of category, doctrine). The clock visual cues urgency (belief: ‘furniture is bought on a trigger’). Mentioning Art Van’s collapse leverages the market vacu…</a:t>
                      </a:r>
                      <a:endParaRPr lang="en-US" sz="1200" dirty="0">
                        <a:latin typeface="Calibri" charset="0"/>
                        <a:ea typeface="Calibri" charset="0"/>
                        <a:cs typeface="Calibri" charset="0"/>
                      </a:endParaRPr>
                    </a:p>
                  </a:txBody>
                  <a:tcPr marL="76200" marR="76200" marT="76200" marB="76200" anchor="t">
                    <a:lnL w="6350" cap="flat" cmpd="sng" algn="ctr">
                      <a:solidFill>
                        <a:srgbClr val="DDE1E8"/>
                      </a:solidFill>
                      <a:prstDash val="solid"/>
                      <a:round/>
                      <a:headEnd type="none" w="med" len="med"/>
                      <a:tailEnd type="none" w="med" len="med"/>
                    </a:lnL>
                    <a:lnR w="6350" cap="flat" cmpd="sng" algn="ctr">
                      <a:solidFill>
                        <a:srgbClr val="DDE1E8"/>
                      </a:solidFill>
                      <a:prstDash val="solid"/>
                      <a:round/>
                      <a:headEnd type="none" w="med" len="med"/>
                      <a:tailEnd type="none" w="med" len="med"/>
                    </a:lnR>
                    <a:lnT w="6350" cap="flat" cmpd="sng" algn="ctr">
                      <a:solidFill>
                        <a:srgbClr val="DDE1E8"/>
                      </a:solidFill>
                      <a:prstDash val="solid"/>
                      <a:round/>
                      <a:headEnd type="none" w="med" len="med"/>
                      <a:tailEnd type="none" w="med" len="med"/>
                    </a:lnT>
                    <a:lnB w="6350" cap="flat" cmpd="sng" algn="ctr">
                      <a:solidFill>
                        <a:srgbClr val="DDE1E8"/>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6233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7</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16233A"/>
                </a:solidFill>
                <a:latin typeface="Cambria" pitchFamily="34" charset="0"/>
                <a:ea typeface="Cambria" pitchFamily="34" charset="-122"/>
                <a:cs typeface="Cambria"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B08D57"/>
                </a:solidFill>
                <a:latin typeface="Calibri" pitchFamily="34" charset="0"/>
                <a:ea typeface="Calibri" pitchFamily="34" charset="-122"/>
                <a:cs typeface="Calibri"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‘Detroit Delivers’ concept feels gimmicky, not authentic. Mitigation: Ground the campaign in real customer stories. Use UGC and testimonials to show same-day delivery as a practical solution, not…</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Same-day delivery slots fill up, leading to customer disappointment. Mitigation: Overbook slots by 20% and use dynamic pricing to incentivize off-peak times (e.g., discounts for morning deliveries). …</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National chains copy same-day delivery, eroding the differentiator. Mitigation: Lock in exclusive partnerships with local manufacturers to ensure in-stock inventory. Double down on the ‘Detroit insti…</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campaign drives traffic but not conversions. Mitigation: Ensure the ‘Financing Handshake’ desk is staffed in every showroom. Train reps to proactively address credit concerns. Use retargeting ads…</a:t>
            </a:r>
            <a:endParaRPr lang="en-US" sz="1300" dirty="0"/>
          </a:p>
        </p:txBody>
      </p:sp>
      <p:sp>
        <p:nvSpPr>
          <p:cNvPr id="5" name="Shape 3"/>
          <p:cNvSpPr/>
          <p:nvPr/>
        </p:nvSpPr>
        <p:spPr>
          <a:xfrm>
            <a:off x="6263640" y="1463040"/>
            <a:ext cx="5349240" cy="3931920"/>
          </a:xfrm>
          <a:prstGeom prst="roundRect">
            <a:avLst>
              <a:gd name="adj" fmla="val 1395"/>
            </a:avLst>
          </a:prstGeom>
          <a:solidFill>
            <a:srgbClr val="F1F3F7"/>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6B7280"/>
                </a:solidFill>
                <a:latin typeface="Calibri" pitchFamily="34" charset="0"/>
                <a:ea typeface="Calibri" pitchFamily="34" charset="-122"/>
                <a:cs typeface="Calibri"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Audience: end_customer. The deck is written for a buyer searching for furniture help, not strategy vocabulary.</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‘Detroit Delivers’ concept will resonate with local pride. This assumes Detroiters identify with the city’s ‘don’t wait’ ethos. If research shows this is weak, the campaign pivots to ‘No Empty Ro…</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Same-day delivery is a stronger differentiator than financing for the core audience. If data shows financing is the primary driver, the campaign leads with ‘We Say Yes’ instead.</a:t>
            </a:r>
            <a:endParaRPr lang="en-US" sz="1300" dirty="0"/>
          </a:p>
          <a:p>
            <a:pPr marL="342900" indent="-342900">
              <a:spcAft>
                <a:spcPts val="800"/>
              </a:spcAft>
              <a:buSzPct val="100000"/>
              <a:buChar char="•"/>
            </a:pPr>
            <a:r>
              <a:rPr lang="en-US" sz="1300" dirty="0">
                <a:solidFill>
                  <a:srgbClr val="16233A"/>
                </a:solidFill>
                <a:latin typeface="Calibri" pitchFamily="34" charset="0"/>
                <a:ea typeface="Calibri" pitchFamily="34" charset="-122"/>
                <a:cs typeface="Calibri" pitchFamily="34" charset="-120"/>
              </a:rPr>
              <a:t>The TV spot will air on local networks (WDIV, WXYZ) and streaming (Hulu, YouTube). If media costs exceed budget, shift to a heavier social and OOH mix.</a:t>
            </a:r>
            <a:endParaRPr lang="en-US" sz="1300" dirty="0"/>
          </a:p>
        </p:txBody>
      </p:sp>
      <p:sp>
        <p:nvSpPr>
          <p:cNvPr id="8" name="Shape 6"/>
          <p:cNvSpPr/>
          <p:nvPr/>
        </p:nvSpPr>
        <p:spPr>
          <a:xfrm>
            <a:off x="548640" y="5989320"/>
            <a:ext cx="310896" cy="310896"/>
          </a:xfrm>
          <a:prstGeom prst="ellipse">
            <a:avLst/>
          </a:prstGeom>
          <a:solidFill>
            <a:srgbClr val="16233A"/>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8</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6B7280"/>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6233A"/>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Provenance</a:t>
            </a:r>
            <a:endParaRPr lang="en-US" sz="28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Seat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Ellis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Agent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AGT-MKT-STRATEGIST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llm4:mistral-large-latest</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Grounded in engine data</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true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Doctrine violations</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Beliefs / rules / law proxies used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11 / 0 / 25</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Ontology cell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B2C x CAT-FURNITURE x CONSIDERED</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Output truncated by the model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false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Sections not shown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none</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r h="0">
                <a:tc>
                  <a:txBody>
                    <a:bodyPr/>
                    <a:lstStyle/>
                    <a:p>
                      <a:pPr indent="0" marL="0">
                        <a:buNone/>
                      </a:pPr>
                      <a:r>
                        <a:rPr lang="en-US" sz="1200" dirty="0">
                          <a:solidFill>
                            <a:srgbClr val="CADCFC"/>
                          </a:solidFill>
                          <a:latin typeface="Calibri" pitchFamily="34" charset="0"/>
                          <a:ea typeface="Calibri" pitchFamily="34" charset="-122"/>
                          <a:cs typeface="Calibri" pitchFamily="34" charset="-120"/>
                        </a:rPr>
                        <a:t>Run</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c>
                  <a:txBody>
                    <a:bodyPr/>
                    <a:lstStyle/>
                    <a:p>
                      <a:pPr indent="0" marL="0">
                        <a:buNone/>
                      </a:pPr>
                      <a:r>
                        <a:rPr lang="en-US" sz="1200" b="1" dirty="0">
                          <a:solidFill>
                            <a:srgbClr val="FFFFFF"/>
                          </a:solidFill>
                          <a:latin typeface="Calibri" pitchFamily="34" charset="0"/>
                          <a:ea typeface="Calibri" pitchFamily="34" charset="-122"/>
                          <a:cs typeface="Calibri" pitchFamily="34" charset="-120"/>
                        </a:rPr>
                        <a:t>0b8c0eca-c8b8-4dec-b524-6847026aafa1 · awaiting_approval</a:t>
                      </a:r>
                      <a:endParaRPr lang="en-US" sz="1200" dirty="0">
                        <a:latin typeface="Calibri" charset="0"/>
                        <a:ea typeface="Calibri" charset="0"/>
                        <a:cs typeface="Calibri" charset="0"/>
                      </a:endParaRPr>
                    </a:p>
                  </a:txBody>
                  <a:tcPr marL="76200" marR="76200" marT="76200" marB="76200" anchor="t">
                    <a:lnL w="6350" cap="flat" cmpd="sng" algn="ctr">
                      <a:solidFill>
                        <a:srgbClr val="2B3B57"/>
                      </a:solidFill>
                      <a:prstDash val="solid"/>
                      <a:round/>
                      <a:headEnd type="none" w="med" len="med"/>
                      <a:tailEnd type="none" w="med" len="med"/>
                    </a:lnL>
                    <a:lnR w="6350" cap="flat" cmpd="sng" algn="ctr">
                      <a:solidFill>
                        <a:srgbClr val="2B3B57"/>
                      </a:solidFill>
                      <a:prstDash val="solid"/>
                      <a:round/>
                      <a:headEnd type="none" w="med" len="med"/>
                      <a:tailEnd type="none" w="med" len="med"/>
                    </a:lnR>
                    <a:lnT w="6350" cap="flat" cmpd="sng" algn="ctr">
                      <a:solidFill>
                        <a:srgbClr val="2B3B57"/>
                      </a:solidFill>
                      <a:prstDash val="solid"/>
                      <a:round/>
                      <a:headEnd type="none" w="med" len="med"/>
                      <a:tailEnd type="none" w="med" len="med"/>
                    </a:lnT>
                    <a:lnB w="6350" cap="flat" cmpd="sng" algn="ctr">
                      <a:solidFill>
                        <a:srgbClr val="2B3B57"/>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B08D57"/>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16233A"/>
                </a:solidFill>
                <a:latin typeface="Calibri" pitchFamily="34" charset="0"/>
                <a:ea typeface="Calibri" pitchFamily="34" charset="-122"/>
                <a:cs typeface="Calibri" pitchFamily="34" charset="-120"/>
              </a:rPr>
              <a:t>9</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CADCFC"/>
                </a:solidFill>
                <a:latin typeface="Calibri" pitchFamily="34" charset="0"/>
                <a:ea typeface="Calibri" pitchFamily="34" charset="-122"/>
                <a:cs typeface="Calibri" pitchFamily="34" charset="-120"/>
              </a:rPr>
              <a:t>Gardner-White Furniture · Creative ·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Gardner-White: The Home You Want, Today—No Wait, No Worry</dc:title>
  <dc:subject>PptxGenJS Presentation</dc:subject>
  <dc:creator>ideacel</dc:creator>
  <cp:lastModifiedBy>ideacel</cp:lastModifiedBy>
  <cp:revision>1</cp:revision>
  <dcterms:created xsi:type="dcterms:W3CDTF">2026-08-17T12:52:31Z</dcterms:created>
  <dcterms:modified xsi:type="dcterms:W3CDTF">2026-08-17T12:52:31Z</dcterms:modified>
</cp:coreProperties>
</file>