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1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2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3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4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5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6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7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TT-DECK-03-BOARD · run d0e3f1dd-74cb-4482-ab8b-b8f473ed8817 · slide 8 of 8. Rendered by RENDER-DECK-01 from the engine slide plan.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82296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spc="3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C-SUITE  ·  FIEGER LAW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Approve budget reallocation and intake SLA to lift conversion and brand visibility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48640" y="3749040"/>
            <a:ext cx="11064240" cy="1600200"/>
          </a:xfrm>
          <a:prstGeom prst="rect">
            <a:avLst/>
          </a:prstGeom>
          <a:solidFill>
            <a:srgbClr val="1F2F46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3931920"/>
            <a:ext cx="104241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ANSWER
</a:t>
            </a:r>
            <a:endParaRPr lang="en-US" sz="1000" dirty="0"/>
          </a:p>
          <a:p>
            <a:pPr indent="0" marL="0"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60% of marketing spend to brand‑building proof content; enforce five‑minute answer SLA; publish structured verdict pages; target intake conversion rise from 14% to 60%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5989320"/>
            <a:ext cx="11064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Haldane · 16 Aug 2026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recommendation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F1F3F7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RECOMMENDATION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 60% of marketing spend to brand‑building proof content; enforce five‑minute answer SLA; publish structured verdict pages; target intake conversion rise from 14% to 60%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4023360"/>
          </a:xfrm>
          <a:prstGeom prst="roundRect">
            <a:avLst>
              <a:gd name="adj" fmla="val 1364"/>
            </a:avLst>
          </a:prstGeom>
          <a:solidFill>
            <a:srgbClr val="16233A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64208"/>
            <a:ext cx="4800600" cy="36210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spcAft>
                <a:spcPts val="400"/>
              </a:spcAft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MOVE
</a:t>
            </a:r>
            <a:endParaRPr lang="en-US" sz="1000" dirty="0"/>
          </a:p>
          <a:p>
            <a:pPr indent="0" marL="0">
              <a:spcAft>
                <a:spcPts val="400"/>
              </a:spcAft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a five‑minute answer SLA across the intake team and publish three new verdict pages that name the lawyer, the case date, and the verdict amount.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Ask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sign‑off on allocating 60% of the marketing budget to brand‑building and on implementing a five‑minute answer SLA.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Vs Plan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firm currently converts 14% of searchers into completed intake; cost per signed case remains unchanged; qualified leads are stable.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Forward Numbers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conversion lifts to 60% on the same spend, signed cases increase roughly four‑and‑a‑third times; a 60% brand‑building share aligns with the 95:5 rule (5% in‑market); cost per signed case is expected to drop about 30%.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Mitigations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554480"/>
            <a:ext cx="11064240" cy="3931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5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at least 20% of budget on high‑intent paid search; run a schema‑markup audit within 30 days; assign a dedicated reviewer to answer every online review within 24 hours.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and assumptions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548640" y="1463040"/>
            <a:ext cx="5349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B08D5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1828800"/>
            <a:ext cx="5349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Reducing paid‑search spend may lower short‑term lead volume. Mitigation: Keep a minimum of 20% of the budget on high‑intent paid search.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engines may mis‑interpret missing schema markup. Mitigation: Conduct a schema‑markup audit within 30 days and update all pages accordingly.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rating could drop if response times slip. Mitigation: Assign a dedicated reviewer to answer every review within 24 hours.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6263640" y="1463040"/>
            <a:ext cx="5349240" cy="3931920"/>
          </a:xfrm>
          <a:prstGeom prst="roundRect">
            <a:avLst>
              <a:gd name="adj" fmla="val 1395"/>
            </a:avLst>
          </a:prstGeom>
          <a:solidFill>
            <a:srgbClr val="F1F3F7"/>
          </a:solidFill>
          <a:ln/>
        </p:spPr>
      </p:sp>
      <p:sp>
        <p:nvSpPr>
          <p:cNvPr id="6" name="Text 4"/>
          <p:cNvSpPr/>
          <p:nvPr/>
        </p:nvSpPr>
        <p:spPr>
          <a:xfrm>
            <a:off x="6537960" y="1645920"/>
            <a:ext cx="4800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ASSUMPTIONS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537960" y="2011680"/>
            <a:ext cx="480060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about 5% of target claimants are in‑market at any time (95:5 rule).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current intake conversion of 14% can be lifted toward 60% with the proposed fixes.</a:t>
            </a:r>
            <a:endParaRPr lang="en-US" sz="13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answer engines will prioritize structured proof (lawyer name, date, verdict) if schema markup is provided.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16233A"/>
          </a:solidFill>
          <a:ln/>
        </p:spPr>
      </p:sp>
      <p:sp>
        <p:nvSpPr>
          <p:cNvPr id="9" name="Text 7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Provenance</a:t>
            </a:r>
            <a:endParaRPr lang="en-US" sz="2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840480"/>
                <a:gridCol w="722376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Haldane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Agent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AGT-MKT-STRATEGIST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llm5:nvidia/nemotron-3.5-lightning:free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Grounded in engine data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true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Doctrine violations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Beliefs / rules / law proxies used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 / 0 / 25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Ontology cell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B2C x CAT-LEGAL x HIGH-CONSIDERATION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Output truncated by the model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false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Sections not shown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none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CADCF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d0e3f1dd-74cb-4482-ab8b-b8f473ed8817 · awaiting_approval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76200" marB="76200" anchor="t">
                    <a:lnL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2B3B5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Shape 1"/>
          <p:cNvSpPr/>
          <p:nvPr/>
        </p:nvSpPr>
        <p:spPr>
          <a:xfrm>
            <a:off x="548640" y="5989320"/>
            <a:ext cx="310896" cy="310896"/>
          </a:xfrm>
          <a:prstGeom prst="ellipse">
            <a:avLst/>
          </a:prstGeom>
          <a:solidFill>
            <a:srgbClr val="B08D57"/>
          </a:solidFill>
          <a:ln/>
        </p:spPr>
      </p:sp>
      <p:sp>
        <p:nvSpPr>
          <p:cNvPr id="5" name="Text 2"/>
          <p:cNvSpPr/>
          <p:nvPr/>
        </p:nvSpPr>
        <p:spPr>
          <a:xfrm>
            <a:off x="548640" y="5989320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005840" y="5989320"/>
            <a:ext cx="10607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Fieger Law · C-suite · Haldane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ideacel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Approve budget reallocation and intake SLA to lift conversion and brand visibility</dc:title>
  <dc:subject>PptxGenJS Presentation</dc:subject>
  <dc:creator>ideacel</dc:creator>
  <cp:lastModifiedBy>ideacel</cp:lastModifiedBy>
  <cp:revision>1</cp:revision>
  <dcterms:created xsi:type="dcterms:W3CDTF">2026-08-17T12:52:31Z</dcterms:created>
  <dcterms:modified xsi:type="dcterms:W3CDTF">2026-08-17T12:52:31Z</dcterms:modified>
</cp:coreProperties>
</file>