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1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10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2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3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4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5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6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7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8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TT-DECK-01-STRATEGY · run 6492bd76-540a-47f3-9c86-6a8240c1c235 · slide 9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B08D57"/>
                </a:solidFill>
                <a:latin typeface="Calibri" pitchFamily="34" charset="0"/>
                <a:ea typeface="Calibri" pitchFamily="34" charset="-122"/>
                <a:cs typeface="Calibri" pitchFamily="34" charset="-120"/>
              </a:rPr>
              <a:t>STRATEGY  ·  FIEGER LAW</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Fieger Law – Strategy Deck: Proof Over Promise, Speed Over Scale</a:t>
            </a:r>
            <a:endParaRPr lang="en-US" sz="3400" dirty="0"/>
          </a:p>
        </p:txBody>
      </p:sp>
      <p:sp>
        <p:nvSpPr>
          <p:cNvPr id="4" name="Shape 2"/>
          <p:cNvSpPr/>
          <p:nvPr/>
        </p:nvSpPr>
        <p:spPr>
          <a:xfrm>
            <a:off x="548640" y="3749040"/>
            <a:ext cx="11064240" cy="1600200"/>
          </a:xfrm>
          <a:prstGeom prst="rect">
            <a:avLst/>
          </a:prstGeom>
          <a:solidFill>
            <a:srgbClr val="1F2F46"/>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B08D57"/>
                </a:solidFill>
                <a:latin typeface="Calibri" pitchFamily="34" charset="0"/>
                <a:ea typeface="Calibri" pitchFamily="34" charset="-122"/>
                <a:cs typeface="Calibri" pitchFamily="34" charset="-120"/>
              </a:rPr>
              <a:t>THE ANSWER
</a:t>
            </a:r>
            <a:endParaRPr lang="en-US" sz="1000" dirty="0"/>
          </a:p>
          <a:p>
            <a:pPr indent="0" marL="0">
              <a:buNone/>
            </a:pPr>
            <a:r>
              <a:rPr lang="en-US" sz="1500" dirty="0">
                <a:solidFill>
                  <a:srgbClr val="FFFFFF"/>
                </a:solidFill>
                <a:latin typeface="Calibri" pitchFamily="34" charset="0"/>
                <a:ea typeface="Calibri" pitchFamily="34" charset="-122"/>
                <a:cs typeface="Calibri" pitchFamily="34" charset="-120"/>
              </a:rPr>
              <a:t>Double down on the record, the founder and the first five minutes. Shift 60% of activation budget into structured proof publishing and speed-to-lead infrastructure. Build the AI answer layer to cite Fieger verdicts, not self-claims. Launch the 90-day sprint to lift conversion from 14% to 60% on the same spend.</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Vane and Ellis · 15 Aug 2026</a:t>
            </a:r>
            <a:endParaRPr lang="en-US" sz="1000" dirty="0"/>
          </a:p>
        </p:txBody>
      </p:sp>
      <p:sp>
        <p:nvSpPr>
          <p:cNvPr id="7" name="Shape 5"/>
          <p:cNvSpPr/>
          <p:nvPr/>
        </p:nvSpPr>
        <p:spPr>
          <a:xfrm>
            <a:off x="548640" y="5989320"/>
            <a:ext cx="310896" cy="310896"/>
          </a:xfrm>
          <a:prstGeom prst="ellipse">
            <a:avLst/>
          </a:prstGeom>
          <a:solidFill>
            <a:srgbClr val="B08D57"/>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Provenance</a:t>
            </a:r>
            <a:endParaRPr lang="en-US" sz="28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Seat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Vane and Ellis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Agent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AGT-MKT-STRATEGIST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llm4:mistral-large-latest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Grounded in engine data</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true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Doctrine violations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Beliefs / rules / law proxies used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7 / 0 / 25</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Ontology cell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B2C x CAT-LEGAL x HIGH-CONSIDERATION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Output truncated by the 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false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Sections not shown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9, 10</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Run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6492bd76-540a-47f3-9c86-6a8240c1c235 · succeeded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B08D57"/>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10</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Category: Saturated, Stressed, and Starved of Proof</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In Michigan personal injury, every firm shouts the same three words: we care, we fight, we win. The claimant, injured and under stress, has ninety seconds to decide who to trust. Without concrete proof—named lawyers, dates, verdicts—they default to whoever answers first or whoever they remember from TV.</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Rivalry: High. National advertisers (Morgan &amp; Morgan) spend 2.5x Fieger’s budget; local firms assert care but cannot prove it.</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Buyer power: High. One-time, high-stakes buyers; 95% not in-market today (95:5 rule).</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AI answer layer: High. Zero-click engines repeat self-claims unless structured proof is published.</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Pains: Claimants cannot tell firms apart (88% of consumers favour businesses that answer reviews; 3.9 stars with no replies leaks trust).</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Side-by-side screenshots: Fieger’s homepage (named verdict, date, lawyer) vs a generic rival’s (stock photo, ‘we care’).</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Six Forces: Where the Pressure Comes From</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Fieger’s conversion problem is not a spend problem. The forces squeezing the firm are proof, speed, and the AI layer standing between the claimant and the brand.</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Competitive rivalry: High. Morgan &amp; Morgan cannot be out-shouted; only out-positioned on the record.</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Threat of new entrants: Medium. Lawyer-marketing platforms (e.g., LegalZoom) commoditise intake but lack verdict proof.</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Threat of substitutes: Medium. Direct settlement and small claims bypass firms, but high-value cases still need advocacy.</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Supplier power: Low. Referral networks exist but are not dominant in Michigan.</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Buyer power: High. One-time buyers; 95% not in-market today.</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Six-force diagram with ratings (low/medium/high) and a single bullet per force.</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Load-Bearing Insight: The Record Is the Moat</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Only Fieger can publish the largest Michigan verdicts. The record is the only proof that cannot be faked, borrowed, or out-spent. It is the moat.</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Belief: ‘Publish the proof, do not assert it. Name a lawyer, a date and a number on every page, ad and answer.’</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AI answer layer: Engines will cite Fieger verdicts if structured data is published; otherwise, they repeat generic self-claims.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Persona: The Injured Claimant, In-Market: ‘Know what my case is worth’ is a top job-to-be-done.</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Mock-up of a Google answer box citing a Fieger verdict (e.g., ‘Fieger Law won $X for a Michigan client in [date]’).</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Bet: Speed and Proof Convert the Same Spend</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Of every 100 who search, 14 finish intake. The fix is not more spend; it is answering within five minutes and publishing the record on every touchpoint. This lifts conversion toward 60 on the same budget.</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Belief: ‘Speed-to-lead is the single biggest controllable lever. Answer within five minutes.’ (Qualification is 21x more likely.)</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Belief: ‘Fieger does not have a spend problem, it has a conversion problem.’</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Category law: 95% of buyers are out-of-market; brand built now signs cases later.</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Conversion funnel: 100 searches → 14 signed cases (current) vs 60 signed cases (target).</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Alternatives: What We Could Do Instead</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Three options. Only one bets on the record and the first five minutes.</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Out-spend Morgan &amp; Morgan on TV and paid search. Fieger cannot outspend 2.5x; conversion stays at 14%. Bet: Scale wins. Angle: Match their volume, drown out rivals.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Build a referral network to feed intake. Slow to scale; does not solve the proof or speed problem. Bet: Referrals convert higher. Angle: Leverage supplier power to bypass paid channels.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Double down on the record, the founder and the first five minutes. Requires operational lift (intake, publishing, review replies). Bet: Proof and speed convert the same spend. Angle: Publish structured proof; answer wit…</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Three-column table: Option, Bet, Risk.</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Strategy: Proof Over Promise, Speed Over Scale</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For the seriously injured Michigan claimant deciding under stress, Fieger Law is the plaintiff firm that names the lawyer, the date and the verdict on every page and answers within minutes. The proof is undeniable and the help is immediate. Unlike national advertisers who out-shout on volume and local firms that only assert we care, Fieger publishes the largest Michigan verdicts, because only Fieger can write that page.</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Positioning: ‘Outwork. Outthink. Outcare.’</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Belief: ‘Publish the proof, do not assert it.’</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Belief: ‘Speed-to-lead is the single biggest controllable lever.’</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AI answer layer: Publish structured proof so engines cite Fieger, not self-claims.</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Fieger’s homepage with verdict proof circled (named lawyer, date, number).</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First 90 Days: The Sprint to 60% Conversion</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Shift 60% of activation budget into structured proof publishing and speed-to-lead infrastructure. Launch the 90-day sprint to lift conversion from 14% to 60% on the same spend.</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Day 1-30: Audit every touchpoint (website, ads, reviews) for verdict proof. Publish structured data for AI engines.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Day 31-60: Build intake automation to answer within five minutes. Train team on review replies.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Day 61-90: Launch ‘The Record’ campaign (TV, OOH, paid search) with named verdicts. Measure conversion lift.</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90-day Gantt chart with milestones.</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Numbers: What Changes</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indent="0" marL="0">
              <a:spcAft>
                <a:spcPts val="800"/>
              </a:spcAft>
              <a:buNone/>
            </a:pPr>
            <a:r>
              <a:rPr lang="en-US" sz="1500" dirty="0">
                <a:solidFill>
                  <a:srgbClr val="16233A"/>
                </a:solidFill>
                <a:latin typeface="Calibri" pitchFamily="34" charset="0"/>
                <a:ea typeface="Calibri" pitchFamily="34" charset="-122"/>
                <a:cs typeface="Calibri" pitchFamily="34" charset="-120"/>
              </a:rPr>
              <a:t>On the same spend, conversion lifts from 14% to 60%. Cost per signed case drops. Case value rises because proof attracts higher-value claims.</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Current: 100 searches → 14 signed cases.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Target: 100 searches → 60 signed cases.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KPIs: Qualified case leads, signed cases, cost per signed case, case value.</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Before/after table: Metric, Current, Target.</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9</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Fieger Law · Strategy · Vane and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Fieger Law – Strategy Deck: Proof Over Promise, Speed Over Scale</dc:title>
  <dc:subject>PptxGenJS Presentation</dc:subject>
  <dc:creator>ideacel</dc:creator>
  <cp:lastModifiedBy>ideacel</cp:lastModifiedBy>
  <cp:revision>1</cp:revision>
  <dcterms:created xsi:type="dcterms:W3CDTF">2026-08-17T12:52:41Z</dcterms:created>
  <dcterms:modified xsi:type="dcterms:W3CDTF">2026-08-17T12:52:41Z</dcterms:modified>
</cp:coreProperties>
</file>