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TT-DECK-03-BOARD · run 630b7c95-77ff-47dc-9e54-7dc8e2edbd31 · slide 1 of 8.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TT-DECK-03-BOARD · run 630b7c95-77ff-47dc-9e54-7dc8e2edbd31 · slide 2 of 8.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TT-DECK-03-BOARD · run 630b7c95-77ff-47dc-9e54-7dc8e2edbd31 · slide 3 of 8.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TT-DECK-03-BOARD · run 630b7c95-77ff-47dc-9e54-7dc8e2edbd31 · slide 4 of 8.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TT-DECK-03-BOARD · run 630b7c95-77ff-47dc-9e54-7dc8e2edbd31 · slide 5 of 8.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TT-DECK-03-BOARD · run 630b7c95-77ff-47dc-9e54-7dc8e2edbd31 · slide 6 of 8.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TT-DECK-03-BOARD · run 630b7c95-77ff-47dc-9e54-7dc8e2edbd31 · slide 7 of 8.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TT-DECK-03-BOARD · run 630b7c95-77ff-47dc-9e54-7dc8e2edbd31 · slide 8 of 8.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23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spc="3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C-SUITE  ·  FELDMAN AUTOMOTIVE GROUP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1280160"/>
            <a:ext cx="1106424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Feldman Automotive Group: Board decision on Q3 digital investment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3749040"/>
            <a:ext cx="11064240" cy="1600200"/>
          </a:xfrm>
          <a:prstGeom prst="rect">
            <a:avLst/>
          </a:prstGeom>
          <a:solidFill>
            <a:srgbClr val="1F2F46"/>
          </a:solidFill>
          <a:ln/>
        </p:spPr>
      </p:sp>
      <p:sp>
        <p:nvSpPr>
          <p:cNvPr id="5" name="Text 3"/>
          <p:cNvSpPr/>
          <p:nvPr/>
        </p:nvSpPr>
        <p:spPr>
          <a:xfrm>
            <a:off x="868680" y="3931920"/>
            <a:ext cx="104241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ANSWER
</a:t>
            </a:r>
            <a:endParaRPr lang="en-US" sz="1000" dirty="0"/>
          </a:p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Increase digital ad spend by 15% to capture in‑market buyers, boost test‑drive bookings and improve transparent pricing visibility.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5989320"/>
            <a:ext cx="11064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Haldane · 16 Aug 2026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B08D57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Feldman Automotive Group · C-suite · Haldane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recommendation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463040"/>
            <a:ext cx="5349240" cy="4023360"/>
          </a:xfrm>
          <a:prstGeom prst="roundRect">
            <a:avLst>
              <a:gd name="adj" fmla="val 1364"/>
            </a:avLst>
          </a:prstGeom>
          <a:solidFill>
            <a:srgbClr val="F1F3F7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1664208"/>
            <a:ext cx="4800600" cy="3621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RECOMMENDATION
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Increase digital ad spend by 15% to capture in‑market buyers, boost test‑drive bookings and improve transparent pricing visibility.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6263640" y="1463040"/>
            <a:ext cx="5349240" cy="4023360"/>
          </a:xfrm>
          <a:prstGeom prst="roundRect">
            <a:avLst>
              <a:gd name="adj" fmla="val 1364"/>
            </a:avLst>
          </a:prstGeom>
          <a:solidFill>
            <a:srgbClr val="16233A"/>
          </a:solidFill>
          <a:ln/>
        </p:spPr>
      </p:sp>
      <p:sp>
        <p:nvSpPr>
          <p:cNvPr id="6" name="Text 4"/>
          <p:cNvSpPr/>
          <p:nvPr/>
        </p:nvSpPr>
        <p:spPr>
          <a:xfrm>
            <a:off x="6537960" y="1664208"/>
            <a:ext cx="4800600" cy="3621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MOVE
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Monday: PM launches revised keyword list and transparent pricing landing page; set up AI answer layer monitoring dashboard.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Feldman Automotive Group · C-suite · Haldane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Decision Required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 a 15% increase in Q3 digital advertising budget to fund transparent pricing campaigns and AI‑answer layer optimisation.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Feldman Automotive Group · C-suite · Haldane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Ask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Release incremental digital budget and authorise AI‑answer layer audit.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Feldman Automotive Group · C-suite · Haldane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Performance Vs Plan</a:t>
            </a:r>
            <a:endParaRPr lang="en-US" sz="28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554480"/>
          <a:ext cx="11064240" cy="914400"/>
        </p:xfrm>
        <a:graphic>
          <a:graphicData uri="http://schemas.openxmlformats.org/drawingml/2006/table">
            <a:tbl>
              <a:tblPr/>
              <a:tblGrid>
                <a:gridCol w="2926080"/>
                <a:gridCol w="813816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Q1 Actual Vs Plan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test drives 124 vs plan 130 (-4.6%); VDP views 8.2k vs plan 9.0k (-8.9%); leads 341 vs plan 380 (-10.3%).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Variance Explanation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Lead gen lag due to delayed SEO roll‑out and AI answer layer reducing click‑through.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Shape 1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2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Feldman Automotive Group · C-suite · Haldane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Forward Numbers</a:t>
            </a:r>
            <a:endParaRPr lang="en-US" sz="28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554480"/>
          <a:ext cx="11064240" cy="914400"/>
        </p:xfrm>
        <a:graphic>
          <a:graphicData uri="http://schemas.openxmlformats.org/drawingml/2006/table">
            <a:tbl>
              <a:tblPr/>
              <a:tblGrid>
                <a:gridCol w="2926080"/>
                <a:gridCol w="813816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Cost Per Sale Target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£1,250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Q3 Projected Vdp Views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10.5k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Q3 Projected Test Drives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150 (assuming 15% budget increase)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Shape 1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2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Feldman Automotive Group · C-suite · Haldane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Risks and assumptions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463040"/>
            <a:ext cx="5349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RISKS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1828800"/>
            <a:ext cx="534924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answer layer diverts traffic away from VDP. Mitigation: Optimise schema markup and local SEO to appear in answers.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Budget increase does not translate to leads due to saturated market. Mitigation: Add hyper‑local TV and CTV complement.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sentiment dip harms trust. Mitigation: Launch review‑generation campaign with incentive.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263640" y="1463040"/>
            <a:ext cx="5349240" cy="3931920"/>
          </a:xfrm>
          <a:prstGeom prst="roundRect">
            <a:avLst>
              <a:gd name="adj" fmla="val 1395"/>
            </a:avLst>
          </a:prstGeom>
          <a:solidFill>
            <a:srgbClr val="F1F3F7"/>
          </a:solidFill>
          <a:ln/>
        </p:spPr>
      </p:sp>
      <p:sp>
        <p:nvSpPr>
          <p:cNvPr id="6" name="Text 4"/>
          <p:cNvSpPr/>
          <p:nvPr/>
        </p:nvSpPr>
        <p:spPr>
          <a:xfrm>
            <a:off x="6537960" y="1645920"/>
            <a:ext cx="4800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ASSUMPTIONS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537960" y="2011680"/>
            <a:ext cx="480060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In‑market buyer share remains at 5% of Michigan new‑vehicle market (source: summitpartners.com).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Digital share of dealer ad spend stays at 74.9% (source: news.dealershipguy.com).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Test‑drive conversion stays at 78% of first contact (source: cdkglobal.com).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Feldman Automotive Group · C-suite · Haldane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623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Provenance</a:t>
            </a:r>
            <a:endParaRPr lang="en-US" sz="28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840480"/>
                <a:gridCol w="722376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Seat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Haldane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Agent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AGT-MKT-STRATEGIST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Model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llm5:nvidia/nemotron-3.5-lightning:free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Grounded in engine data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true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Doctrine violations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Beliefs / rules / law proxies used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 / 0 / 25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Ontology cell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B2C x CAT-AUTO x HIGH-CONSIDERATION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Output truncated by the model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false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Sections not shown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none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Run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630b7c95-77ff-47dc-9e54-7dc8e2edbd31 · succeeded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Shape 1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B08D57"/>
          </a:solidFill>
          <a:ln/>
        </p:spPr>
      </p:sp>
      <p:sp>
        <p:nvSpPr>
          <p:cNvPr id="5" name="Text 2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Feldman Automotive Group · C-suite · Haldane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ideacel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Feldman Automotive Group: Board decision on Q3 digital investment</dc:title>
  <dc:subject>PptxGenJS Presentation</dc:subject>
  <dc:creator>ideacel</dc:creator>
  <cp:lastModifiedBy>ideacel</cp:lastModifiedBy>
  <cp:revision>1</cp:revision>
  <dcterms:created xsi:type="dcterms:W3CDTF">2026-08-17T12:52:31Z</dcterms:created>
  <dcterms:modified xsi:type="dcterms:W3CDTF">2026-08-17T12:52:31Z</dcterms:modified>
</cp:coreProperties>
</file>